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4079" r:id="rId4"/>
  </p:sldMasterIdLst>
  <p:notesMasterIdLst>
    <p:notesMasterId r:id="rId69"/>
  </p:notesMasterIdLst>
  <p:handoutMasterIdLst>
    <p:handoutMasterId r:id="rId70"/>
  </p:handoutMasterIdLst>
  <p:sldIdLst>
    <p:sldId id="393" r:id="rId5"/>
    <p:sldId id="290" r:id="rId6"/>
    <p:sldId id="346" r:id="rId7"/>
    <p:sldId id="347" r:id="rId8"/>
    <p:sldId id="348" r:id="rId9"/>
    <p:sldId id="349" r:id="rId10"/>
    <p:sldId id="350" r:id="rId11"/>
    <p:sldId id="351" r:id="rId12"/>
    <p:sldId id="352" r:id="rId13"/>
    <p:sldId id="353" r:id="rId14"/>
    <p:sldId id="354" r:id="rId15"/>
    <p:sldId id="355" r:id="rId16"/>
    <p:sldId id="356" r:id="rId17"/>
    <p:sldId id="395" r:id="rId18"/>
    <p:sldId id="396" r:id="rId19"/>
    <p:sldId id="397" r:id="rId20"/>
    <p:sldId id="398" r:id="rId21"/>
    <p:sldId id="399" r:id="rId22"/>
    <p:sldId id="400" r:id="rId23"/>
    <p:sldId id="401" r:id="rId24"/>
    <p:sldId id="402" r:id="rId25"/>
    <p:sldId id="357" r:id="rId26"/>
    <p:sldId id="358" r:id="rId27"/>
    <p:sldId id="359" r:id="rId28"/>
    <p:sldId id="360" r:id="rId29"/>
    <p:sldId id="361" r:id="rId30"/>
    <p:sldId id="419" r:id="rId31"/>
    <p:sldId id="420" r:id="rId32"/>
    <p:sldId id="421" r:id="rId33"/>
    <p:sldId id="422" r:id="rId34"/>
    <p:sldId id="362" r:id="rId35"/>
    <p:sldId id="363" r:id="rId36"/>
    <p:sldId id="364" r:id="rId37"/>
    <p:sldId id="365" r:id="rId38"/>
    <p:sldId id="366" r:id="rId39"/>
    <p:sldId id="367" r:id="rId40"/>
    <p:sldId id="368" r:id="rId41"/>
    <p:sldId id="369" r:id="rId42"/>
    <p:sldId id="372" r:id="rId43"/>
    <p:sldId id="373" r:id="rId44"/>
    <p:sldId id="374" r:id="rId45"/>
    <p:sldId id="375" r:id="rId46"/>
    <p:sldId id="376" r:id="rId47"/>
    <p:sldId id="423" r:id="rId48"/>
    <p:sldId id="425" r:id="rId49"/>
    <p:sldId id="427" r:id="rId50"/>
    <p:sldId id="467" r:id="rId51"/>
    <p:sldId id="428" r:id="rId52"/>
    <p:sldId id="430" r:id="rId53"/>
    <p:sldId id="429" r:id="rId54"/>
    <p:sldId id="431" r:id="rId55"/>
    <p:sldId id="265" r:id="rId56"/>
    <p:sldId id="266" r:id="rId57"/>
    <p:sldId id="377" r:id="rId58"/>
    <p:sldId id="378" r:id="rId59"/>
    <p:sldId id="379" r:id="rId60"/>
    <p:sldId id="380" r:id="rId61"/>
    <p:sldId id="381" r:id="rId62"/>
    <p:sldId id="382" r:id="rId63"/>
    <p:sldId id="383" r:id="rId64"/>
    <p:sldId id="384" r:id="rId65"/>
    <p:sldId id="385" r:id="rId66"/>
    <p:sldId id="386" r:id="rId67"/>
    <p:sldId id="392" r:id="rId68"/>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zhilin" initials="s" lastIdx="5" clrIdx="0">
    <p:extLst>
      <p:ext uri="{19B8F6BF-5375-455C-9EA6-DF929625EA0E}">
        <p15:presenceInfo xmlns:p15="http://schemas.microsoft.com/office/powerpoint/2012/main" userId="S-1-5-21-147214757-305610072-1517763936-6521857" providerId="AD"/>
      </p:ext>
    </p:extLst>
  </p:cmAuthor>
  <p:cmAuthor id="2" name="刘洁" initials="刘洁" lastIdx="6" clrIdx="1">
    <p:extLst>
      <p:ext uri="{19B8F6BF-5375-455C-9EA6-DF929625EA0E}">
        <p15:presenceInfo xmlns:p15="http://schemas.microsoft.com/office/powerpoint/2012/main" userId="S-1-5-21-147214757-305610072-1517763936-47857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151515"/>
    <a:srgbClr val="C7000B"/>
    <a:srgbClr val="575756"/>
    <a:srgbClr val="FFFFFF"/>
    <a:srgbClr val="DD4654"/>
    <a:srgbClr val="F3D2D5"/>
    <a:srgbClr val="E6A8AD"/>
    <a:srgbClr val="E57B84"/>
    <a:srgbClr val="E579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81" autoAdjust="0"/>
    <p:restoredTop sz="90631" autoAdjust="0"/>
  </p:normalViewPr>
  <p:slideViewPr>
    <p:cSldViewPr snapToGrid="0" snapToObjects="1">
      <p:cViewPr varScale="1">
        <p:scale>
          <a:sx n="78" d="100"/>
          <a:sy n="78" d="100"/>
        </p:scale>
        <p:origin x="547"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2" d="100"/>
          <a:sy n="52" d="100"/>
        </p:scale>
        <p:origin x="2958" y="90"/>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CA8D2C-37F6-4AA4-B9D0-14F6677F9211}" type="doc">
      <dgm:prSet loTypeId="urn:microsoft.com/office/officeart/2005/8/layout/matrix2" loCatId="matrix" qsTypeId="urn:microsoft.com/office/officeart/2005/8/quickstyle/simple1" qsCatId="simple" csTypeId="urn:microsoft.com/office/officeart/2005/8/colors/accent0_1" csCatId="mainScheme" phldr="1"/>
      <dgm:spPr/>
      <dgm:t>
        <a:bodyPr/>
        <a:lstStyle/>
        <a:p>
          <a:endParaRPr lang="zh-CN" altLang="en-US"/>
        </a:p>
      </dgm:t>
    </dgm:pt>
    <dgm:pt modelId="{22EA641F-021D-457D-A86E-3C1AD5CFFDAC}">
      <dgm:prSet phldrT="[文本]"/>
      <dgm:spPr/>
      <dgm:t>
        <a:bodyPr/>
        <a:lstStyle/>
        <a:p>
          <a:r>
            <a:rPr 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Linear kernel function</a:t>
          </a:r>
        </a:p>
      </dgm:t>
    </dgm:pt>
    <dgm:pt modelId="{CA95FCAA-DD08-4851-B030-10828870EEEE}" type="parTrans" cxnId="{DA2D5C75-2219-4C92-B030-6F1B6BDDEC07}">
      <dgm:prSet/>
      <dgm:spPr/>
      <dgm:t>
        <a:bodyPr/>
        <a:lstStyle/>
        <a:p>
          <a:endParaRPr lang="zh-CN" altLang="en-US"/>
        </a:p>
      </dgm:t>
    </dgm:pt>
    <dgm:pt modelId="{7C274876-F29D-4E6A-A48D-A9CD7AD22C7B}" type="sibTrans" cxnId="{DA2D5C75-2219-4C92-B030-6F1B6BDDEC07}">
      <dgm:prSet/>
      <dgm:spPr/>
      <dgm:t>
        <a:bodyPr/>
        <a:lstStyle/>
        <a:p>
          <a:endParaRPr lang="zh-CN" altLang="en-US"/>
        </a:p>
      </dgm:t>
    </dgm:pt>
    <dgm:pt modelId="{A8BFB6C9-D686-4F4D-B4B5-2F72B1C3C22A}">
      <dgm:prSet phldrT="[文本]"/>
      <dgm:spPr/>
      <dgm:t>
        <a:bodyPr/>
        <a:lstStyle/>
        <a:p>
          <a:r>
            <a:rPr lang="en-US"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Polynomial kernel function</a:t>
          </a:r>
        </a:p>
      </dgm:t>
    </dgm:pt>
    <dgm:pt modelId="{A461D317-DD18-4E33-9AAC-E8C9D0F8AAA5}" type="parTrans" cxnId="{5E4C1EDD-A084-45FC-BB25-A349E7E4748F}">
      <dgm:prSet/>
      <dgm:spPr/>
      <dgm:t>
        <a:bodyPr/>
        <a:lstStyle/>
        <a:p>
          <a:endParaRPr lang="zh-CN" altLang="en-US"/>
        </a:p>
      </dgm:t>
    </dgm:pt>
    <dgm:pt modelId="{E0C0B611-2249-44D6-8D75-72BEBC01DA29}" type="sibTrans" cxnId="{5E4C1EDD-A084-45FC-BB25-A349E7E4748F}">
      <dgm:prSet/>
      <dgm:spPr/>
      <dgm:t>
        <a:bodyPr/>
        <a:lstStyle/>
        <a:p>
          <a:endParaRPr lang="zh-CN" altLang="en-US"/>
        </a:p>
      </dgm:t>
    </dgm:pt>
    <dgm:pt modelId="{1063F575-DA5D-4EDA-9D86-5961CF344416}">
      <dgm:prSet phldrT="[文本]"/>
      <dgm:spPr/>
      <dgm:t>
        <a:bodyPr/>
        <a:lstStyle/>
        <a:p>
          <a:r>
            <a:rPr lang="en-US">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Gaussian kernel function</a:t>
          </a:r>
        </a:p>
      </dgm:t>
    </dgm:pt>
    <dgm:pt modelId="{9E0FE2A8-8C1A-4C9D-96C9-1A4F81F43974}" type="parTrans" cxnId="{6977DC62-D673-459A-9A6B-1C89BB275F7D}">
      <dgm:prSet/>
      <dgm:spPr/>
      <dgm:t>
        <a:bodyPr/>
        <a:lstStyle/>
        <a:p>
          <a:endParaRPr lang="zh-CN" altLang="en-US"/>
        </a:p>
      </dgm:t>
    </dgm:pt>
    <dgm:pt modelId="{58A3A38C-D7FE-4E90-9289-C7EE506564DD}" type="sibTrans" cxnId="{6977DC62-D673-459A-9A6B-1C89BB275F7D}">
      <dgm:prSet/>
      <dgm:spPr/>
      <dgm:t>
        <a:bodyPr/>
        <a:lstStyle/>
        <a:p>
          <a:endParaRPr lang="zh-CN" altLang="en-US"/>
        </a:p>
      </dgm:t>
    </dgm:pt>
    <dgm:pt modelId="{BFAB393B-3F7B-445A-8186-9BCDA9107AC2}">
      <dgm:prSet phldrT="[文本]"/>
      <dgm:spPr/>
      <dgm:t>
        <a:bodyPr/>
        <a:lstStyle/>
        <a:p>
          <a:r>
            <a:rPr 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Sigmoid kernel function</a:t>
          </a:r>
        </a:p>
      </dgm:t>
    </dgm:pt>
    <dgm:pt modelId="{36B3FBA6-4E08-47F9-9F85-7FB52D52650F}" type="parTrans" cxnId="{27BF694F-F8D3-400C-A717-83600E8EE818}">
      <dgm:prSet/>
      <dgm:spPr/>
      <dgm:t>
        <a:bodyPr/>
        <a:lstStyle/>
        <a:p>
          <a:endParaRPr lang="zh-CN" altLang="en-US"/>
        </a:p>
      </dgm:t>
    </dgm:pt>
    <dgm:pt modelId="{2ACB1EC2-D527-45CD-B57E-6A9DC67AE88E}" type="sibTrans" cxnId="{27BF694F-F8D3-400C-A717-83600E8EE818}">
      <dgm:prSet/>
      <dgm:spPr/>
      <dgm:t>
        <a:bodyPr/>
        <a:lstStyle/>
        <a:p>
          <a:endParaRPr lang="zh-CN" altLang="en-US"/>
        </a:p>
      </dgm:t>
    </dgm:pt>
    <dgm:pt modelId="{6812C87E-FA76-4721-B1BA-62AA04B355CD}" type="pres">
      <dgm:prSet presAssocID="{E1CA8D2C-37F6-4AA4-B9D0-14F6677F9211}" presName="matrix" presStyleCnt="0">
        <dgm:presLayoutVars>
          <dgm:chMax val="1"/>
          <dgm:dir/>
          <dgm:resizeHandles val="exact"/>
        </dgm:presLayoutVars>
      </dgm:prSet>
      <dgm:spPr/>
    </dgm:pt>
    <dgm:pt modelId="{36862519-31A6-454A-BE83-BF4FA7A792AE}" type="pres">
      <dgm:prSet presAssocID="{E1CA8D2C-37F6-4AA4-B9D0-14F6677F9211}" presName="axisShape" presStyleLbl="bgShp" presStyleIdx="0" presStyleCnt="1"/>
      <dgm:spPr/>
    </dgm:pt>
    <dgm:pt modelId="{3BBFD3B5-4053-4037-BC3D-FB6FD211A8B6}" type="pres">
      <dgm:prSet presAssocID="{E1CA8D2C-37F6-4AA4-B9D0-14F6677F9211}" presName="rect1" presStyleLbl="node1" presStyleIdx="0" presStyleCnt="4">
        <dgm:presLayoutVars>
          <dgm:chMax val="0"/>
          <dgm:chPref val="0"/>
          <dgm:bulletEnabled val="1"/>
        </dgm:presLayoutVars>
      </dgm:prSet>
      <dgm:spPr/>
    </dgm:pt>
    <dgm:pt modelId="{AD01D2A9-6AB2-404E-9CD7-72C4807FDE32}" type="pres">
      <dgm:prSet presAssocID="{E1CA8D2C-37F6-4AA4-B9D0-14F6677F9211}" presName="rect2" presStyleLbl="node1" presStyleIdx="1" presStyleCnt="4">
        <dgm:presLayoutVars>
          <dgm:chMax val="0"/>
          <dgm:chPref val="0"/>
          <dgm:bulletEnabled val="1"/>
        </dgm:presLayoutVars>
      </dgm:prSet>
      <dgm:spPr/>
    </dgm:pt>
    <dgm:pt modelId="{450FC5AF-672A-4251-9740-29F3B3CACA89}" type="pres">
      <dgm:prSet presAssocID="{E1CA8D2C-37F6-4AA4-B9D0-14F6677F9211}" presName="rect3" presStyleLbl="node1" presStyleIdx="2" presStyleCnt="4">
        <dgm:presLayoutVars>
          <dgm:chMax val="0"/>
          <dgm:chPref val="0"/>
          <dgm:bulletEnabled val="1"/>
        </dgm:presLayoutVars>
      </dgm:prSet>
      <dgm:spPr/>
    </dgm:pt>
    <dgm:pt modelId="{2A9FEC4C-964A-4F71-A702-3313B1892DDD}" type="pres">
      <dgm:prSet presAssocID="{E1CA8D2C-37F6-4AA4-B9D0-14F6677F9211}" presName="rect4" presStyleLbl="node1" presStyleIdx="3" presStyleCnt="4">
        <dgm:presLayoutVars>
          <dgm:chMax val="0"/>
          <dgm:chPref val="0"/>
          <dgm:bulletEnabled val="1"/>
        </dgm:presLayoutVars>
      </dgm:prSet>
      <dgm:spPr/>
    </dgm:pt>
  </dgm:ptLst>
  <dgm:cxnLst>
    <dgm:cxn modelId="{113CC125-AF53-4EE1-B5CB-7024A1CECF2D}" type="presOf" srcId="{22EA641F-021D-457D-A86E-3C1AD5CFFDAC}" destId="{3BBFD3B5-4053-4037-BC3D-FB6FD211A8B6}" srcOrd="0" destOrd="0" presId="urn:microsoft.com/office/officeart/2005/8/layout/matrix2"/>
    <dgm:cxn modelId="{6977DC62-D673-459A-9A6B-1C89BB275F7D}" srcId="{E1CA8D2C-37F6-4AA4-B9D0-14F6677F9211}" destId="{1063F575-DA5D-4EDA-9D86-5961CF344416}" srcOrd="2" destOrd="0" parTransId="{9E0FE2A8-8C1A-4C9D-96C9-1A4F81F43974}" sibTransId="{58A3A38C-D7FE-4E90-9289-C7EE506564DD}"/>
    <dgm:cxn modelId="{27BF694F-F8D3-400C-A717-83600E8EE818}" srcId="{E1CA8D2C-37F6-4AA4-B9D0-14F6677F9211}" destId="{BFAB393B-3F7B-445A-8186-9BCDA9107AC2}" srcOrd="3" destOrd="0" parTransId="{36B3FBA6-4E08-47F9-9F85-7FB52D52650F}" sibTransId="{2ACB1EC2-D527-45CD-B57E-6A9DC67AE88E}"/>
    <dgm:cxn modelId="{DA2D5C75-2219-4C92-B030-6F1B6BDDEC07}" srcId="{E1CA8D2C-37F6-4AA4-B9D0-14F6677F9211}" destId="{22EA641F-021D-457D-A86E-3C1AD5CFFDAC}" srcOrd="0" destOrd="0" parTransId="{CA95FCAA-DD08-4851-B030-10828870EEEE}" sibTransId="{7C274876-F29D-4E6A-A48D-A9CD7AD22C7B}"/>
    <dgm:cxn modelId="{F2B1887A-67D8-44C9-98BA-52BBE6FFEAE1}" type="presOf" srcId="{A8BFB6C9-D686-4F4D-B4B5-2F72B1C3C22A}" destId="{AD01D2A9-6AB2-404E-9CD7-72C4807FDE32}" srcOrd="0" destOrd="0" presId="urn:microsoft.com/office/officeart/2005/8/layout/matrix2"/>
    <dgm:cxn modelId="{790A9395-CE1A-40A1-9B8E-2C98FDA7BA75}" type="presOf" srcId="{1063F575-DA5D-4EDA-9D86-5961CF344416}" destId="{450FC5AF-672A-4251-9740-29F3B3CACA89}" srcOrd="0" destOrd="0" presId="urn:microsoft.com/office/officeart/2005/8/layout/matrix2"/>
    <dgm:cxn modelId="{A928E3A4-D251-4E28-820E-305874D40272}" type="presOf" srcId="{BFAB393B-3F7B-445A-8186-9BCDA9107AC2}" destId="{2A9FEC4C-964A-4F71-A702-3313B1892DDD}" srcOrd="0" destOrd="0" presId="urn:microsoft.com/office/officeart/2005/8/layout/matrix2"/>
    <dgm:cxn modelId="{6FB9A7BF-266B-4D07-90E1-BF34117CB99C}" type="presOf" srcId="{E1CA8D2C-37F6-4AA4-B9D0-14F6677F9211}" destId="{6812C87E-FA76-4721-B1BA-62AA04B355CD}" srcOrd="0" destOrd="0" presId="urn:microsoft.com/office/officeart/2005/8/layout/matrix2"/>
    <dgm:cxn modelId="{5E4C1EDD-A084-45FC-BB25-A349E7E4748F}" srcId="{E1CA8D2C-37F6-4AA4-B9D0-14F6677F9211}" destId="{A8BFB6C9-D686-4F4D-B4B5-2F72B1C3C22A}" srcOrd="1" destOrd="0" parTransId="{A461D317-DD18-4E33-9AAC-E8C9D0F8AAA5}" sibTransId="{E0C0B611-2249-44D6-8D75-72BEBC01DA29}"/>
    <dgm:cxn modelId="{99D75A61-0C0E-4ADD-8589-F00A4B263F21}" type="presParOf" srcId="{6812C87E-FA76-4721-B1BA-62AA04B355CD}" destId="{36862519-31A6-454A-BE83-BF4FA7A792AE}" srcOrd="0" destOrd="0" presId="urn:microsoft.com/office/officeart/2005/8/layout/matrix2"/>
    <dgm:cxn modelId="{43177010-87C7-4C02-A5FD-7E131CAD9B43}" type="presParOf" srcId="{6812C87E-FA76-4721-B1BA-62AA04B355CD}" destId="{3BBFD3B5-4053-4037-BC3D-FB6FD211A8B6}" srcOrd="1" destOrd="0" presId="urn:microsoft.com/office/officeart/2005/8/layout/matrix2"/>
    <dgm:cxn modelId="{C8CC90BD-5A20-4F2E-80C6-F00EE8C6E9D8}" type="presParOf" srcId="{6812C87E-FA76-4721-B1BA-62AA04B355CD}" destId="{AD01D2A9-6AB2-404E-9CD7-72C4807FDE32}" srcOrd="2" destOrd="0" presId="urn:microsoft.com/office/officeart/2005/8/layout/matrix2"/>
    <dgm:cxn modelId="{C115EE75-3FA1-414B-A7A9-B8DBD1064E33}" type="presParOf" srcId="{6812C87E-FA76-4721-B1BA-62AA04B355CD}" destId="{450FC5AF-672A-4251-9740-29F3B3CACA89}" srcOrd="3" destOrd="0" presId="urn:microsoft.com/office/officeart/2005/8/layout/matrix2"/>
    <dgm:cxn modelId="{E478D226-EFF5-4E0D-B126-9C824941BC92}" type="presParOf" srcId="{6812C87E-FA76-4721-B1BA-62AA04B355CD}" destId="{2A9FEC4C-964A-4F71-A702-3313B1892DDD}"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62519-31A6-454A-BE83-BF4FA7A792AE}">
      <dsp:nvSpPr>
        <dsp:cNvPr id="0" name=""/>
        <dsp:cNvSpPr/>
      </dsp:nvSpPr>
      <dsp:spPr>
        <a:xfrm>
          <a:off x="209183" y="0"/>
          <a:ext cx="3371963" cy="3371963"/>
        </a:xfrm>
        <a:prstGeom prst="quadArrow">
          <a:avLst>
            <a:gd name="adj1" fmla="val 2000"/>
            <a:gd name="adj2" fmla="val 4000"/>
            <a:gd name="adj3" fmla="val 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FD3B5-4053-4037-BC3D-FB6FD211A8B6}">
      <dsp:nvSpPr>
        <dsp:cNvPr id="0" name=""/>
        <dsp:cNvSpPr/>
      </dsp:nvSpPr>
      <dsp:spPr>
        <a:xfrm>
          <a:off x="428360" y="219177"/>
          <a:ext cx="1348785" cy="1348785"/>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Linear kernel function</a:t>
          </a:r>
        </a:p>
      </dsp:txBody>
      <dsp:txXfrm>
        <a:off x="494202" y="285019"/>
        <a:ext cx="1217101" cy="1217101"/>
      </dsp:txXfrm>
    </dsp:sp>
    <dsp:sp modelId="{AD01D2A9-6AB2-404E-9CD7-72C4807FDE32}">
      <dsp:nvSpPr>
        <dsp:cNvPr id="0" name=""/>
        <dsp:cNvSpPr/>
      </dsp:nvSpPr>
      <dsp:spPr>
        <a:xfrm>
          <a:off x="2013183" y="219177"/>
          <a:ext cx="1348785" cy="1348785"/>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Polynomial kernel function</a:t>
          </a:r>
        </a:p>
      </dsp:txBody>
      <dsp:txXfrm>
        <a:off x="2079025" y="285019"/>
        <a:ext cx="1217101" cy="1217101"/>
      </dsp:txXfrm>
    </dsp:sp>
    <dsp:sp modelId="{450FC5AF-672A-4251-9740-29F3B3CACA89}">
      <dsp:nvSpPr>
        <dsp:cNvPr id="0" name=""/>
        <dsp:cNvSpPr/>
      </dsp:nvSpPr>
      <dsp:spPr>
        <a:xfrm>
          <a:off x="428360" y="1804000"/>
          <a:ext cx="1348785" cy="1348785"/>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Gaussian kernel function</a:t>
          </a:r>
        </a:p>
      </dsp:txBody>
      <dsp:txXfrm>
        <a:off x="494202" y="1869842"/>
        <a:ext cx="1217101" cy="1217101"/>
      </dsp:txXfrm>
    </dsp:sp>
    <dsp:sp modelId="{2A9FEC4C-964A-4F71-A702-3313B1892DDD}">
      <dsp:nvSpPr>
        <dsp:cNvPr id="0" name=""/>
        <dsp:cNvSpPr/>
      </dsp:nvSpPr>
      <dsp:spPr>
        <a:xfrm>
          <a:off x="2013183" y="1804000"/>
          <a:ext cx="1348785" cy="1348785"/>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Sigmoid kernel function</a:t>
          </a:r>
        </a:p>
      </dsp:txBody>
      <dsp:txXfrm>
        <a:off x="2079025" y="1869842"/>
        <a:ext cx="1217101" cy="1217101"/>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1/27/2023</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43151"/>
            <a:ext cx="5580062" cy="3117649"/>
          </a:xfrm>
          <a:prstGeom prst="rect">
            <a:avLst/>
          </a:prstGeom>
          <a:noFill/>
          <a:ln w="12700">
            <a:solidFill>
              <a:prstClr val="black"/>
            </a:solidFill>
          </a:ln>
        </p:spPr>
        <p:txBody>
          <a:bodyPr vert="horz" lIns="91440" tIns="45720" rIns="91440" bIns="45720" rtlCol="0" anchor="t" anchorCtr="0"/>
          <a:lstStyle/>
          <a:p>
            <a:endParaRPr lang="en-US"/>
          </a:p>
        </p:txBody>
      </p:sp>
      <p:sp>
        <p:nvSpPr>
          <p:cNvPr id="5" name="Notes Placeholder 4"/>
          <p:cNvSpPr>
            <a:spLocks noGrp="1"/>
          </p:cNvSpPr>
          <p:nvPr>
            <p:ph type="body" sz="quarter" idx="3"/>
          </p:nvPr>
        </p:nvSpPr>
        <p:spPr>
          <a:xfrm>
            <a:off x="731837" y="4300483"/>
            <a:ext cx="5580063" cy="5418958"/>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6" pos="3976" userDrawn="1">
          <p15:clr>
            <a:srgbClr val="F26B43"/>
          </p15:clr>
        </p15:guide>
        <p15:guide id="7" pos="461" userDrawn="1">
          <p15:clr>
            <a:srgbClr val="F26B43"/>
          </p15:clr>
        </p15:guide>
        <p15:guide id="8" pos="2207"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42875" y="760413"/>
            <a:ext cx="6818313" cy="3836987"/>
          </a:xfrm>
          <a:ln/>
        </p:spPr>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48361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After regularization terms are added, logistic regression can also prevent overfitting.</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04562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9086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14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36638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Naïve Bayes classifiers is a powerful and simple supervised machine learning algorithm. It assumes that the value of a particular feature is independent of the value of any other feature, given the class variable. For example, a fruit may be considered to be an apple if it is red, round, and about 10 cm in diameter. </a:t>
            </a:r>
          </a:p>
          <a:p>
            <a:pPr>
              <a:lnSpc>
                <a:spcPct val="150000"/>
              </a:lnSpc>
            </a:pPr>
            <a:r>
              <a:rPr lang="en-GB" sz="1200" dirty="0">
                <a:cs typeface="Arial" panose="020B0604020202020204" pitchFamily="34" charset="0"/>
              </a:rPr>
              <a:t>Features: </a:t>
            </a:r>
            <a:r>
              <a:rPr lang="en-US" sz="1200" dirty="0">
                <a:cs typeface="Arial" panose="020B0604020202020204" pitchFamily="34" charset="0"/>
              </a:rPr>
              <a:t>Color</a:t>
            </a:r>
            <a:r>
              <a:rPr lang="en-GB" sz="1200" dirty="0">
                <a:cs typeface="Arial" panose="020B0604020202020204" pitchFamily="34" charset="0"/>
              </a:rPr>
              <a:t>, roundness, and diameter. </a:t>
            </a:r>
          </a:p>
          <a:p>
            <a:pPr>
              <a:lnSpc>
                <a:spcPct val="150000"/>
              </a:lnSpc>
            </a:pPr>
            <a:r>
              <a:rPr lang="en-GB" sz="1200" dirty="0">
                <a:cs typeface="Arial" panose="020B0604020202020204" pitchFamily="34" charset="0"/>
              </a:rPr>
              <a:t>A Naïve Bayes classifier considers each of these features to contribute independently to the probability that this fruit is an apple, regardless of any possible correlations between the </a:t>
            </a:r>
            <a:r>
              <a:rPr lang="en-US" sz="1200" dirty="0">
                <a:cs typeface="Arial" panose="020B0604020202020204" pitchFamily="34" charset="0"/>
              </a:rPr>
              <a:t>color</a:t>
            </a:r>
            <a:r>
              <a:rPr lang="en-GB" sz="1200" dirty="0">
                <a:cs typeface="Arial" panose="020B0604020202020204" pitchFamily="34" charset="0"/>
              </a:rPr>
              <a:t>, roundness, and diameter features.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18359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Imagine that you have the data set that is shown in the table in this slide. The column with title “Is Apple?” represents the label of the data. Our objective is to make a new prediction for an unknown object. The unknown object has the following features:</a:t>
            </a:r>
          </a:p>
          <a:p>
            <a:pPr>
              <a:lnSpc>
                <a:spcPct val="150000"/>
              </a:lnSpc>
            </a:pPr>
            <a:endParaRPr lang="en-GB" sz="1200" dirty="0">
              <a:cs typeface="Arial" panose="020B0604020202020204" pitchFamily="34" charset="0"/>
            </a:endParaRPr>
          </a:p>
          <a:p>
            <a:pPr marL="254832" indent="-254832">
              <a:lnSpc>
                <a:spcPct val="150000"/>
              </a:lnSpc>
              <a:buFont typeface="Arial" panose="020B0604020202020204" pitchFamily="34" charset="0"/>
              <a:buChar char="•"/>
            </a:pPr>
            <a:r>
              <a:rPr lang="en-US" sz="1200" dirty="0">
                <a:cs typeface="Arial" panose="020B0604020202020204" pitchFamily="34" charset="0"/>
              </a:rPr>
              <a:t>Color</a:t>
            </a:r>
            <a:r>
              <a:rPr lang="en-GB" sz="1200" dirty="0">
                <a:cs typeface="Arial" panose="020B0604020202020204" pitchFamily="34" charset="0"/>
              </a:rPr>
              <a:t>: Red</a:t>
            </a:r>
          </a:p>
          <a:p>
            <a:pPr marL="254832" indent="-254832">
              <a:lnSpc>
                <a:spcPct val="150000"/>
              </a:lnSpc>
              <a:buFont typeface="Arial" panose="020B0604020202020204" pitchFamily="34" charset="0"/>
              <a:buChar char="•"/>
            </a:pPr>
            <a:r>
              <a:rPr lang="en-GB" sz="1200" dirty="0">
                <a:cs typeface="Arial" panose="020B0604020202020204" pitchFamily="34" charset="0"/>
              </a:rPr>
              <a:t>Shape: Round</a:t>
            </a:r>
          </a:p>
          <a:p>
            <a:pPr marL="254832" indent="-254832">
              <a:lnSpc>
                <a:spcPct val="150000"/>
              </a:lnSpc>
              <a:buFont typeface="Arial" panose="020B0604020202020204" pitchFamily="34" charset="0"/>
              <a:buChar char="•"/>
            </a:pPr>
            <a:r>
              <a:rPr lang="en-GB" sz="1200" dirty="0">
                <a:cs typeface="Arial" panose="020B0604020202020204" pitchFamily="34" charset="0"/>
              </a:rPr>
              <a:t>Diameter: 10 cm</a:t>
            </a:r>
          </a:p>
          <a:p>
            <a:pPr>
              <a:lnSpc>
                <a:spcPct val="150000"/>
              </a:lnSpc>
            </a:pPr>
            <a:endParaRPr lang="en-GB" sz="1200" dirty="0">
              <a:cs typeface="Arial" panose="020B0604020202020204" pitchFamily="34" charset="0"/>
            </a:endParaRPr>
          </a:p>
          <a:p>
            <a:pPr>
              <a:lnSpc>
                <a:spcPct val="150000"/>
              </a:lnSpc>
            </a:pPr>
            <a:r>
              <a:rPr lang="en-GB" sz="1200" dirty="0">
                <a:cs typeface="Arial" panose="020B0604020202020204" pitchFamily="34" charset="0"/>
              </a:rPr>
              <a:t>Note 1: Sometimes the terminology “parameters”  or “variables” is used to describe the “features”.</a:t>
            </a:r>
          </a:p>
          <a:p>
            <a:pPr defTabSz="815462">
              <a:lnSpc>
                <a:spcPct val="150000"/>
              </a:lnSpc>
              <a:defRPr/>
            </a:pPr>
            <a:r>
              <a:rPr lang="en-GB" sz="1200" dirty="0">
                <a:cs typeface="Arial" panose="020B0604020202020204" pitchFamily="34" charset="0"/>
              </a:rPr>
              <a:t>Note 2: “Annotated data” or “</a:t>
            </a:r>
            <a:r>
              <a:rPr lang="en-US" sz="1200" dirty="0">
                <a:cs typeface="Arial" panose="020B0604020202020204" pitchFamily="34" charset="0"/>
              </a:rPr>
              <a:t>labeled</a:t>
            </a:r>
            <a:r>
              <a:rPr lang="en-GB" sz="1200" dirty="0">
                <a:cs typeface="Arial" panose="020B0604020202020204" pitchFamily="34" charset="0"/>
              </a:rPr>
              <a:t> data” refer to the same terminology.</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88931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Your algorithm basically depends on calculating two probability values:</a:t>
            </a:r>
          </a:p>
          <a:p>
            <a:pPr marL="254832" indent="-254832">
              <a:lnSpc>
                <a:spcPct val="150000"/>
              </a:lnSpc>
              <a:buFont typeface="Arial" panose="020B0604020202020204" pitchFamily="34" charset="0"/>
              <a:buChar char="•"/>
            </a:pPr>
            <a:r>
              <a:rPr lang="en-GB" b="1" dirty="0"/>
              <a:t>Class probabilities</a:t>
            </a:r>
            <a:r>
              <a:rPr lang="en-GB" dirty="0"/>
              <a:t>: The probabilities of having each class in the training data set.</a:t>
            </a:r>
          </a:p>
          <a:p>
            <a:pPr marL="254832" indent="-254832">
              <a:lnSpc>
                <a:spcPct val="150000"/>
              </a:lnSpc>
              <a:buFont typeface="Arial" panose="020B0604020202020204" pitchFamily="34" charset="0"/>
              <a:buChar char="•"/>
            </a:pPr>
            <a:r>
              <a:rPr lang="en-GB" b="1" dirty="0"/>
              <a:t>Conditional probabilities</a:t>
            </a:r>
            <a:r>
              <a:rPr lang="en-GB" dirty="0"/>
              <a:t>: The probabilities of each input feature giving a specific class value.</a:t>
            </a:r>
            <a:endParaRPr lang="en-GB" sz="1200" dirty="0">
              <a:cs typeface="Arial" panose="020B0604020202020204" pitchFamily="34" charset="0"/>
            </a:endParaRPr>
          </a:p>
          <a:p>
            <a:pPr>
              <a:lnSpc>
                <a:spcPct val="150000"/>
              </a:lnSpc>
            </a:pPr>
            <a:r>
              <a:rPr lang="en-GB" sz="1200" dirty="0">
                <a:cs typeface="Arial" panose="020B0604020202020204" pitchFamily="34" charset="0"/>
              </a:rPr>
              <a:t>The process for solving this problem is as follows:</a:t>
            </a:r>
          </a:p>
          <a:p>
            <a:pPr marL="305798" indent="-305798">
              <a:lnSpc>
                <a:spcPct val="150000"/>
              </a:lnSpc>
              <a:buFont typeface="+mj-lt"/>
              <a:buAutoNum type="arabicPeriod"/>
            </a:pPr>
            <a:r>
              <a:rPr lang="en-GB" dirty="0"/>
              <a:t>Define two classes C</a:t>
            </a:r>
            <a:r>
              <a:rPr lang="en-GB" sz="900" b="1" dirty="0"/>
              <a:t>Y</a:t>
            </a:r>
            <a:r>
              <a:rPr lang="en-GB" dirty="0"/>
              <a:t> and C</a:t>
            </a:r>
            <a:r>
              <a:rPr lang="en-GB" sz="900" b="1" dirty="0"/>
              <a:t>N</a:t>
            </a:r>
            <a:r>
              <a:rPr lang="en-GB" sz="900" dirty="0"/>
              <a:t> that </a:t>
            </a:r>
            <a:r>
              <a:rPr lang="en-GB" dirty="0"/>
              <a:t>correspond to Apple = Yes and Apple = No. </a:t>
            </a:r>
          </a:p>
          <a:p>
            <a:pPr marL="305798" indent="-305798">
              <a:lnSpc>
                <a:spcPct val="150000"/>
              </a:lnSpc>
              <a:buFont typeface="+mj-lt"/>
              <a:buAutoNum type="arabicPeriod"/>
            </a:pPr>
            <a:r>
              <a:rPr lang="en-GB" dirty="0"/>
              <a:t>Compute the probability for C</a:t>
            </a:r>
            <a:r>
              <a:rPr lang="en-GB" sz="900" b="1" dirty="0"/>
              <a:t>Y</a:t>
            </a:r>
            <a:r>
              <a:rPr lang="en-GB" dirty="0"/>
              <a:t> as </a:t>
            </a:r>
            <a:r>
              <a:rPr lang="en-GB" b="1" dirty="0"/>
              <a:t>x: </a:t>
            </a:r>
            <a:r>
              <a:rPr lang="en-GB" i="1" dirty="0"/>
              <a:t>p</a:t>
            </a:r>
            <a:r>
              <a:rPr lang="en-GB" dirty="0"/>
              <a:t>(C</a:t>
            </a:r>
            <a:r>
              <a:rPr lang="en-GB" sz="900" b="1" dirty="0"/>
              <a:t>Y </a:t>
            </a:r>
            <a:r>
              <a:rPr lang="en-GB" dirty="0"/>
              <a:t>| </a:t>
            </a:r>
            <a:r>
              <a:rPr lang="en-GB" b="1" dirty="0"/>
              <a:t>x</a:t>
            </a:r>
            <a:r>
              <a:rPr lang="en-GB" dirty="0"/>
              <a:t>): </a:t>
            </a:r>
            <a:r>
              <a:rPr lang="en-GB" i="1" dirty="0"/>
              <a:t>p(Apple = Yes | Colour = Red, Shape = round, Diameter =&gt; 10 cm) </a:t>
            </a:r>
            <a:endParaRPr lang="en-GB" dirty="0"/>
          </a:p>
          <a:p>
            <a:pPr marL="305798" indent="-305798">
              <a:lnSpc>
                <a:spcPct val="150000"/>
              </a:lnSpc>
              <a:buFont typeface="+mj-lt"/>
              <a:buAutoNum type="arabicPeriod"/>
            </a:pPr>
            <a:r>
              <a:rPr lang="en-GB" dirty="0"/>
              <a:t>Compute the probability for C</a:t>
            </a:r>
            <a:r>
              <a:rPr lang="en-GB" sz="900" b="1" dirty="0"/>
              <a:t>N</a:t>
            </a:r>
            <a:r>
              <a:rPr lang="en-GB" dirty="0"/>
              <a:t> as </a:t>
            </a:r>
            <a:r>
              <a:rPr lang="en-GB" b="1" dirty="0"/>
              <a:t>x: </a:t>
            </a:r>
            <a:r>
              <a:rPr lang="en-GB" i="1" dirty="0"/>
              <a:t>p</a:t>
            </a:r>
            <a:r>
              <a:rPr lang="en-GB" dirty="0"/>
              <a:t>(C</a:t>
            </a:r>
            <a:r>
              <a:rPr lang="en-GB" sz="900" b="1" dirty="0"/>
              <a:t>N</a:t>
            </a:r>
            <a:r>
              <a:rPr lang="en-GB" b="1" dirty="0"/>
              <a:t> </a:t>
            </a:r>
            <a:r>
              <a:rPr lang="en-GB" dirty="0"/>
              <a:t>| </a:t>
            </a:r>
            <a:r>
              <a:rPr lang="en-GB" b="1" dirty="0"/>
              <a:t>x</a:t>
            </a:r>
            <a:r>
              <a:rPr lang="en-GB" dirty="0"/>
              <a:t>): </a:t>
            </a:r>
            <a:r>
              <a:rPr lang="en-US" i="1" dirty="0"/>
              <a:t>p(Apple = No | </a:t>
            </a:r>
            <a:r>
              <a:rPr lang="en-GB" i="1" dirty="0"/>
              <a:t>Colour</a:t>
            </a:r>
            <a:r>
              <a:rPr lang="en-US" i="1" dirty="0"/>
              <a:t> = Red, Shape = </a:t>
            </a:r>
            <a:r>
              <a:rPr lang="en-GB" i="1" dirty="0"/>
              <a:t>round</a:t>
            </a:r>
            <a:r>
              <a:rPr lang="en-US" i="1" dirty="0"/>
              <a:t>, </a:t>
            </a:r>
            <a:r>
              <a:rPr lang="en-GB" i="1" dirty="0"/>
              <a:t>Diameter</a:t>
            </a:r>
            <a:r>
              <a:rPr lang="en-US" i="1" dirty="0"/>
              <a:t> =&gt; </a:t>
            </a:r>
            <a:r>
              <a:rPr lang="en-GB" i="1" dirty="0"/>
              <a:t>10 cm</a:t>
            </a:r>
            <a:r>
              <a:rPr lang="en-US" i="1" dirty="0"/>
              <a:t>)</a:t>
            </a:r>
          </a:p>
          <a:p>
            <a:pPr marL="305798" indent="-305798">
              <a:lnSpc>
                <a:spcPct val="150000"/>
              </a:lnSpc>
              <a:buFont typeface="+mj-lt"/>
              <a:buAutoNum type="arabicPeriod"/>
            </a:pPr>
            <a:r>
              <a:rPr lang="en-GB" dirty="0"/>
              <a:t>Discover which conditional probability is larger: If </a:t>
            </a:r>
            <a:r>
              <a:rPr lang="en-GB" i="1" dirty="0"/>
              <a:t>p</a:t>
            </a:r>
            <a:r>
              <a:rPr lang="en-GB" dirty="0"/>
              <a:t>(C</a:t>
            </a:r>
            <a:r>
              <a:rPr lang="en-GB" sz="900" b="1" dirty="0"/>
              <a:t>Y</a:t>
            </a:r>
            <a:r>
              <a:rPr lang="en-GB" b="1" dirty="0"/>
              <a:t> </a:t>
            </a:r>
            <a:r>
              <a:rPr lang="en-GB" dirty="0"/>
              <a:t>|</a:t>
            </a:r>
            <a:r>
              <a:rPr lang="en-GB" b="1" dirty="0"/>
              <a:t>x</a:t>
            </a:r>
            <a:r>
              <a:rPr lang="en-GB" dirty="0"/>
              <a:t>) &gt; </a:t>
            </a:r>
            <a:r>
              <a:rPr lang="en-GB" i="1" dirty="0"/>
              <a:t>p(</a:t>
            </a:r>
            <a:r>
              <a:rPr lang="en-GB" dirty="0"/>
              <a:t>C</a:t>
            </a:r>
            <a:r>
              <a:rPr lang="en-GB" sz="900" b="1" dirty="0"/>
              <a:t>N</a:t>
            </a:r>
            <a:r>
              <a:rPr lang="en-GB" b="1" dirty="0"/>
              <a:t> </a:t>
            </a:r>
            <a:r>
              <a:rPr lang="en-GB" dirty="0"/>
              <a:t>|</a:t>
            </a:r>
            <a:r>
              <a:rPr lang="en-GB" b="1" dirty="0"/>
              <a:t>x</a:t>
            </a:r>
            <a:r>
              <a:rPr lang="en-GB" dirty="0"/>
              <a:t>), then it is an apple.</a:t>
            </a:r>
            <a:endParaRPr lang="en-US" dirty="0"/>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32393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The Naïve Bayes formula is given by this model. Our target is to compute the formula to reach </a:t>
            </a:r>
            <a:r>
              <a:rPr lang="en-GB" i="1" dirty="0"/>
              <a:t>p</a:t>
            </a:r>
            <a:r>
              <a:rPr lang="en-GB" dirty="0"/>
              <a:t>(C</a:t>
            </a:r>
            <a:r>
              <a:rPr lang="en-GB" sz="900" b="1" dirty="0"/>
              <a:t>K</a:t>
            </a:r>
            <a:r>
              <a:rPr lang="en-GB" b="1" dirty="0"/>
              <a:t> </a:t>
            </a:r>
            <a:r>
              <a:rPr lang="en-GB" dirty="0"/>
              <a:t>|</a:t>
            </a:r>
            <a:r>
              <a:rPr lang="en-GB" b="1" dirty="0"/>
              <a:t>x</a:t>
            </a:r>
            <a:r>
              <a:rPr lang="en-GB" dirty="0"/>
              <a:t>), where K is any class (C</a:t>
            </a:r>
            <a:r>
              <a:rPr lang="en-GB" b="1" dirty="0"/>
              <a:t>Y</a:t>
            </a:r>
            <a:r>
              <a:rPr lang="en-GB" dirty="0"/>
              <a:t> or C</a:t>
            </a:r>
            <a:r>
              <a:rPr lang="en-GB" b="1" dirty="0"/>
              <a:t>N</a:t>
            </a:r>
            <a:r>
              <a:rPr lang="en-GB" b="0" dirty="0"/>
              <a:t>).</a:t>
            </a:r>
          </a:p>
          <a:p>
            <a:pPr>
              <a:lnSpc>
                <a:spcPct val="150000"/>
              </a:lnSpc>
            </a:pPr>
            <a:endParaRPr lang="en-GB" sz="1200" dirty="0">
              <a:cs typeface="Arial" panose="020B0604020202020204" pitchFamily="34" charset="0"/>
            </a:endParaRPr>
          </a:p>
          <a:p>
            <a:pPr marL="305798" indent="-305798">
              <a:lnSpc>
                <a:spcPct val="150000"/>
              </a:lnSpc>
              <a:buFont typeface="+mj-lt"/>
              <a:buAutoNum type="arabicPeriod" startAt="5"/>
            </a:pPr>
            <a:r>
              <a:rPr lang="en-GB" sz="1200" dirty="0">
                <a:cs typeface="Arial" panose="020B0604020202020204" pitchFamily="34" charset="0"/>
              </a:rPr>
              <a:t>Compute the conditional probability of having each feature given that the class is C</a:t>
            </a:r>
            <a:r>
              <a:rPr lang="en-GB" sz="1200" b="1" dirty="0">
                <a:cs typeface="Arial" panose="020B0604020202020204" pitchFamily="34" charset="0"/>
              </a:rPr>
              <a:t>Y</a:t>
            </a:r>
            <a:r>
              <a:rPr lang="en-GB" sz="1200" dirty="0">
                <a:cs typeface="Arial" panose="020B0604020202020204" pitchFamily="34" charset="0"/>
              </a:rPr>
              <a:t>: </a:t>
            </a:r>
            <a:r>
              <a:rPr lang="en-GB" i="1" dirty="0"/>
              <a:t>p</a:t>
            </a:r>
            <a:r>
              <a:rPr lang="en-GB" dirty="0"/>
              <a:t>(</a:t>
            </a:r>
            <a:r>
              <a:rPr lang="en-GB" b="1" dirty="0"/>
              <a:t>x</a:t>
            </a:r>
            <a:r>
              <a:rPr lang="en-GB" dirty="0"/>
              <a:t>|C</a:t>
            </a:r>
            <a:r>
              <a:rPr lang="en-GB" sz="900" b="1" dirty="0"/>
              <a:t>Y</a:t>
            </a:r>
            <a:r>
              <a:rPr lang="en-GB" dirty="0"/>
              <a:t>) = </a:t>
            </a:r>
            <a:r>
              <a:rPr lang="en-GB" i="1" dirty="0"/>
              <a:t>p</a:t>
            </a:r>
            <a:r>
              <a:rPr lang="en-GB" dirty="0"/>
              <a:t>(Colour = Red, Shape = round, Diameter =&gt;10 cm | Apple = Yes). </a:t>
            </a:r>
          </a:p>
          <a:p>
            <a:pPr>
              <a:lnSpc>
                <a:spcPct val="150000"/>
              </a:lnSpc>
            </a:pPr>
            <a:endParaRPr lang="en-GB" sz="1200" dirty="0">
              <a:cs typeface="Arial" panose="020B0604020202020204" pitchFamily="34" charset="0"/>
            </a:endParaRPr>
          </a:p>
          <a:p>
            <a:pPr>
              <a:lnSpc>
                <a:spcPct val="150000"/>
              </a:lnSpc>
            </a:pPr>
            <a:r>
              <a:rPr lang="en-GB" sz="1200" dirty="0">
                <a:cs typeface="Arial" panose="020B0604020202020204" pitchFamily="34" charset="0"/>
              </a:rPr>
              <a:t>Because </a:t>
            </a:r>
            <a:r>
              <a:rPr lang="en-GB" dirty="0"/>
              <a:t>Naïve Bayes assumes that the features of the input data (the object features) are independent, to get the </a:t>
            </a:r>
            <a:r>
              <a:rPr lang="en-GB" i="1" dirty="0"/>
              <a:t>p</a:t>
            </a:r>
            <a:r>
              <a:rPr lang="en-GB" dirty="0"/>
              <a:t>(</a:t>
            </a:r>
            <a:r>
              <a:rPr lang="en-GB" b="1" dirty="0"/>
              <a:t>x</a:t>
            </a:r>
            <a:r>
              <a:rPr lang="en-GB" dirty="0"/>
              <a:t>|C</a:t>
            </a:r>
            <a:r>
              <a:rPr lang="en-GB" sz="900" b="1" dirty="0"/>
              <a:t>Y</a:t>
            </a:r>
            <a:r>
              <a:rPr lang="en-GB" dirty="0"/>
              <a:t>) value, we calculate the conditional probability of each feature at a time with the class CY, and then multiply all the values. </a:t>
            </a:r>
            <a:endParaRPr lang="en-GB" sz="1200" dirty="0">
              <a:cs typeface="Arial" panose="020B0604020202020204" pitchFamily="34" charset="0"/>
            </a:endParaRP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273776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70000"/>
              </a:lnSpc>
            </a:pPr>
            <a:r>
              <a:rPr lang="en-GB" dirty="0"/>
              <a:t>Thus, we can rewrite </a:t>
            </a:r>
            <a:r>
              <a:rPr lang="en-GB" i="1" dirty="0"/>
              <a:t>p</a:t>
            </a:r>
            <a:r>
              <a:rPr lang="en-GB" dirty="0"/>
              <a:t>(</a:t>
            </a:r>
            <a:r>
              <a:rPr lang="en-GB" b="1" dirty="0"/>
              <a:t>x</a:t>
            </a:r>
            <a:r>
              <a:rPr lang="en-GB" dirty="0"/>
              <a:t>| C</a:t>
            </a:r>
            <a:r>
              <a:rPr lang="en-GB" sz="1000" b="1" dirty="0"/>
              <a:t>Y</a:t>
            </a:r>
            <a:r>
              <a:rPr lang="en-GB" dirty="0"/>
              <a:t>) as:</a:t>
            </a:r>
          </a:p>
          <a:p>
            <a:pPr>
              <a:lnSpc>
                <a:spcPct val="170000"/>
              </a:lnSpc>
            </a:pPr>
            <a:r>
              <a:rPr lang="en-GB" dirty="0"/>
              <a:t> </a:t>
            </a:r>
            <a:r>
              <a:rPr lang="en-US" i="1" dirty="0"/>
              <a:t>= p</a:t>
            </a:r>
            <a:r>
              <a:rPr lang="en-US" dirty="0"/>
              <a:t>(</a:t>
            </a:r>
            <a:r>
              <a:rPr lang="en-GB" dirty="0"/>
              <a:t>Colour</a:t>
            </a:r>
            <a:r>
              <a:rPr lang="en-US" dirty="0"/>
              <a:t> = Red | Apple = Yes) X </a:t>
            </a:r>
            <a:r>
              <a:rPr lang="en-US" i="1" dirty="0"/>
              <a:t>p</a:t>
            </a:r>
            <a:r>
              <a:rPr lang="en-US" dirty="0"/>
              <a:t>(Shape = round | Apple = Yes) X </a:t>
            </a:r>
            <a:r>
              <a:rPr lang="en-US" i="1" dirty="0"/>
              <a:t>p</a:t>
            </a:r>
            <a:r>
              <a:rPr lang="en-US" dirty="0"/>
              <a:t>(Diameter =&gt; 10 cm | Apple = Yes) </a:t>
            </a:r>
            <a:endParaRPr lang="en-GB" dirty="0"/>
          </a:p>
          <a:p>
            <a:pPr>
              <a:lnSpc>
                <a:spcPct val="170000"/>
              </a:lnSpc>
            </a:pPr>
            <a:r>
              <a:rPr lang="en-GB" dirty="0"/>
              <a:t>We apply the same rule for </a:t>
            </a:r>
            <a:r>
              <a:rPr lang="en-GB" i="1" dirty="0"/>
              <a:t>p</a:t>
            </a:r>
            <a:r>
              <a:rPr lang="en-GB" dirty="0"/>
              <a:t>(</a:t>
            </a:r>
            <a:r>
              <a:rPr lang="en-GB" b="1" dirty="0"/>
              <a:t>x</a:t>
            </a:r>
            <a:r>
              <a:rPr lang="en-GB" dirty="0"/>
              <a:t>| C</a:t>
            </a:r>
            <a:r>
              <a:rPr lang="en-GB" sz="1000" b="1" dirty="0"/>
              <a:t>N</a:t>
            </a:r>
            <a:r>
              <a:rPr lang="en-GB" dirty="0"/>
              <a:t>) by multiplying the conditional probabilities of reach input feature given C</a:t>
            </a:r>
            <a:r>
              <a:rPr lang="en-GB" b="1" dirty="0"/>
              <a:t>N</a:t>
            </a:r>
            <a:r>
              <a:rPr lang="en-GB" dirty="0"/>
              <a:t>: </a:t>
            </a:r>
          </a:p>
          <a:p>
            <a:pPr>
              <a:lnSpc>
                <a:spcPct val="170000"/>
              </a:lnSpc>
            </a:pPr>
            <a:r>
              <a:rPr lang="en-US" i="1" dirty="0"/>
              <a:t>= p</a:t>
            </a:r>
            <a:r>
              <a:rPr lang="en-US" dirty="0"/>
              <a:t>(Color = Red | Apple = No) X </a:t>
            </a:r>
            <a:r>
              <a:rPr lang="en-US" i="1" dirty="0"/>
              <a:t>p</a:t>
            </a:r>
            <a:r>
              <a:rPr lang="en-US" dirty="0"/>
              <a:t>(Shape = round | Apple = No) X </a:t>
            </a:r>
            <a:r>
              <a:rPr lang="en-US" i="1" dirty="0"/>
              <a:t>p</a:t>
            </a:r>
            <a:r>
              <a:rPr lang="en-US" dirty="0"/>
              <a:t>(Diameter =&gt; 10 cm | Apple = No)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422983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Let us see how to calculate these conditional probabilities. For example, to calculate </a:t>
            </a:r>
            <a:r>
              <a:rPr lang="en-GB" sz="1200" i="1" dirty="0"/>
              <a:t>p</a:t>
            </a:r>
            <a:r>
              <a:rPr lang="en-GB" sz="1200" dirty="0"/>
              <a:t>(Colour = Red | Apple = Yes), you are asking, “What is the probability for having a red </a:t>
            </a:r>
            <a:r>
              <a:rPr lang="en-US" sz="1200" dirty="0"/>
              <a:t>color</a:t>
            </a:r>
            <a:r>
              <a:rPr lang="en-GB" sz="1200" dirty="0"/>
              <a:t> object given that we know that it is an apple”.</a:t>
            </a:r>
          </a:p>
          <a:p>
            <a:pPr>
              <a:lnSpc>
                <a:spcPct val="150000"/>
              </a:lnSpc>
            </a:pPr>
            <a:r>
              <a:rPr lang="en-GB" sz="1200" dirty="0"/>
              <a:t>You browse the table to see how many “is Apple?” has a “yes” label. You see that the occurrence is five times. </a:t>
            </a:r>
          </a:p>
          <a:p>
            <a:pPr>
              <a:lnSpc>
                <a:spcPct val="150000"/>
              </a:lnSpc>
            </a:pPr>
            <a:r>
              <a:rPr lang="en-GB" sz="1200" dirty="0"/>
              <a:t>Now, from the table, how many of these five occurrences are when you have a </a:t>
            </a:r>
            <a:r>
              <a:rPr lang="en-US" sz="1200" dirty="0"/>
              <a:t>color</a:t>
            </a:r>
            <a:r>
              <a:rPr lang="en-GB" sz="1200" dirty="0"/>
              <a:t> = red? You find that there are three occurrences for red </a:t>
            </a:r>
            <a:r>
              <a:rPr lang="en-US" sz="1200" dirty="0"/>
              <a:t>color</a:t>
            </a:r>
            <a:r>
              <a:rPr lang="en-GB" sz="1200" dirty="0"/>
              <a:t>. Therefore, </a:t>
            </a:r>
            <a:r>
              <a:rPr lang="en-GB" sz="1200" i="1" dirty="0"/>
              <a:t>p</a:t>
            </a:r>
            <a:r>
              <a:rPr lang="en-GB" sz="1200" dirty="0"/>
              <a:t>(Colour = Red | Apple = Yes) = 3/5.</a:t>
            </a:r>
          </a:p>
          <a:p>
            <a:pPr>
              <a:lnSpc>
                <a:spcPct val="150000"/>
              </a:lnSpc>
            </a:pPr>
            <a:endParaRPr lang="en-GB" sz="1200" dirty="0">
              <a:cs typeface="Arial" panose="020B0604020202020204" pitchFamily="34" charset="0"/>
            </a:endParaRPr>
          </a:p>
          <a:p>
            <a:pPr>
              <a:lnSpc>
                <a:spcPct val="150000"/>
              </a:lnSpc>
            </a:pPr>
            <a:r>
              <a:rPr lang="en-GB" sz="1200" dirty="0">
                <a:cs typeface="Arial" panose="020B0604020202020204" pitchFamily="34" charset="0"/>
              </a:rPr>
              <a:t>Repeat these steps for the rest of the features.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88000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57702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70000"/>
              </a:lnSpc>
            </a:pPr>
            <a:r>
              <a:rPr lang="en-US" sz="1200" dirty="0"/>
              <a:t>Now, we have all the values that we need. As mentioned in step 5, we multiply the conditional probabilities as follows: </a:t>
            </a:r>
          </a:p>
          <a:p>
            <a:pPr>
              <a:lnSpc>
                <a:spcPct val="170000"/>
              </a:lnSpc>
            </a:pPr>
            <a:r>
              <a:rPr lang="en-US" sz="1200" i="1" dirty="0"/>
              <a:t>p</a:t>
            </a:r>
            <a:r>
              <a:rPr lang="en-US" sz="1200" dirty="0"/>
              <a:t>(Color = Red | Apple = Yes) X </a:t>
            </a:r>
            <a:r>
              <a:rPr lang="en-US" sz="1200" i="1" dirty="0"/>
              <a:t>p</a:t>
            </a:r>
            <a:r>
              <a:rPr lang="en-US" sz="1200" dirty="0"/>
              <a:t>(</a:t>
            </a:r>
            <a:r>
              <a:rPr lang="en-GB" sz="1200" dirty="0"/>
              <a:t>Shape</a:t>
            </a:r>
            <a:r>
              <a:rPr lang="en-US" sz="1200" dirty="0"/>
              <a:t> = round | Apple = Yes) X </a:t>
            </a:r>
            <a:r>
              <a:rPr lang="en-US" sz="1200" i="1" dirty="0"/>
              <a:t>p</a:t>
            </a:r>
            <a:r>
              <a:rPr lang="en-US" sz="1200" dirty="0"/>
              <a:t>(Diameter = &gt; 10 cm | Apple = Yes) </a:t>
            </a:r>
          </a:p>
          <a:p>
            <a:pPr>
              <a:lnSpc>
                <a:spcPct val="170000"/>
              </a:lnSpc>
            </a:pPr>
            <a:r>
              <a:rPr lang="en-US" sz="1200" i="1" dirty="0"/>
              <a:t>= </a:t>
            </a:r>
            <a:r>
              <a:rPr lang="en-US" sz="1200" dirty="0"/>
              <a:t>(3/5) x (4/5) x (2/5) = 0.192</a:t>
            </a:r>
          </a:p>
          <a:p>
            <a:pPr>
              <a:lnSpc>
                <a:spcPct val="170000"/>
              </a:lnSpc>
            </a:pPr>
            <a:r>
              <a:rPr lang="en-US" sz="1200" i="1" dirty="0"/>
              <a:t>p</a:t>
            </a:r>
            <a:r>
              <a:rPr lang="en-US" sz="1200" dirty="0"/>
              <a:t>(Color = Red | Apple = No)</a:t>
            </a:r>
            <a:r>
              <a:rPr lang="en-US" sz="1200" i="1" dirty="0"/>
              <a:t>p</a:t>
            </a:r>
            <a:r>
              <a:rPr lang="en-US" sz="1200" dirty="0"/>
              <a:t>(</a:t>
            </a:r>
            <a:r>
              <a:rPr lang="en-GB" sz="1200" dirty="0"/>
              <a:t>Shape</a:t>
            </a:r>
            <a:r>
              <a:rPr lang="en-US" sz="1200" dirty="0"/>
              <a:t> = round | Apple = No)</a:t>
            </a:r>
            <a:r>
              <a:rPr lang="en-US" sz="1200" i="1" dirty="0"/>
              <a:t>p</a:t>
            </a:r>
            <a:r>
              <a:rPr lang="en-US" sz="1200" dirty="0"/>
              <a:t>(Diameter = &gt; 10 cm | Apple = No) </a:t>
            </a:r>
          </a:p>
          <a:p>
            <a:pPr>
              <a:lnSpc>
                <a:spcPct val="170000"/>
              </a:lnSpc>
            </a:pPr>
            <a:r>
              <a:rPr lang="en-US" sz="1200" i="1" dirty="0"/>
              <a:t>= </a:t>
            </a:r>
            <a:r>
              <a:rPr lang="en-US" sz="1200" dirty="0"/>
              <a:t>(2/5) x (2/5) x (3/5) = 0.096</a:t>
            </a:r>
          </a:p>
          <a:p>
            <a:pPr>
              <a:lnSpc>
                <a:spcPct val="170000"/>
              </a:lnSpc>
            </a:pPr>
            <a:r>
              <a:rPr lang="en-GB" sz="1200" i="1" dirty="0"/>
              <a:t>p</a:t>
            </a:r>
            <a:r>
              <a:rPr lang="en-GB" sz="1200" dirty="0"/>
              <a:t>(Apple = Yes) = 5/10 </a:t>
            </a:r>
          </a:p>
          <a:p>
            <a:pPr>
              <a:lnSpc>
                <a:spcPct val="170000"/>
              </a:lnSpc>
            </a:pPr>
            <a:r>
              <a:rPr lang="en-GB" sz="1200" i="1" dirty="0"/>
              <a:t>p</a:t>
            </a:r>
            <a:r>
              <a:rPr lang="en-GB" sz="1200" dirty="0"/>
              <a:t>(Apple = No) = 5/10</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74269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defTabSz="815462">
              <a:lnSpc>
                <a:spcPct val="150000"/>
              </a:lnSpc>
              <a:defRPr/>
            </a:pPr>
            <a:r>
              <a:rPr lang="en-GB" sz="1200" dirty="0">
                <a:cs typeface="Arial" panose="020B0604020202020204" pitchFamily="34" charset="0"/>
              </a:rPr>
              <a:t>Finally, we compare the values of </a:t>
            </a:r>
            <a:r>
              <a:rPr lang="en-GB" i="1" dirty="0"/>
              <a:t>p</a:t>
            </a:r>
            <a:r>
              <a:rPr lang="en-GB" dirty="0"/>
              <a:t>(C</a:t>
            </a:r>
            <a:r>
              <a:rPr lang="en-GB" sz="900" b="1" dirty="0"/>
              <a:t>Y</a:t>
            </a:r>
            <a:r>
              <a:rPr lang="en-GB" b="1" dirty="0"/>
              <a:t> </a:t>
            </a:r>
            <a:r>
              <a:rPr lang="en-GB" dirty="0"/>
              <a:t>|</a:t>
            </a:r>
            <a:r>
              <a:rPr lang="en-GB" b="1" dirty="0"/>
              <a:t>x</a:t>
            </a:r>
            <a:r>
              <a:rPr lang="en-GB" dirty="0"/>
              <a:t>) versus </a:t>
            </a:r>
            <a:r>
              <a:rPr lang="en-GB" i="1" dirty="0"/>
              <a:t>p(</a:t>
            </a:r>
            <a:r>
              <a:rPr lang="en-GB" dirty="0"/>
              <a:t>C</a:t>
            </a:r>
            <a:r>
              <a:rPr lang="en-GB" sz="900" b="1" dirty="0"/>
              <a:t>N</a:t>
            </a:r>
            <a:r>
              <a:rPr lang="en-GB" b="1" dirty="0"/>
              <a:t> </a:t>
            </a:r>
            <a:r>
              <a:rPr lang="en-GB" dirty="0"/>
              <a:t>|</a:t>
            </a:r>
            <a:r>
              <a:rPr lang="en-GB" b="1" dirty="0"/>
              <a:t>x</a:t>
            </a:r>
            <a:r>
              <a:rPr lang="en-GB" dirty="0"/>
              <a:t>). By substituting the values that were calculated in the previous steps, we discover that </a:t>
            </a:r>
            <a:r>
              <a:rPr lang="en-GB" i="1" dirty="0"/>
              <a:t>p</a:t>
            </a:r>
            <a:r>
              <a:rPr lang="en-GB" dirty="0"/>
              <a:t>(C</a:t>
            </a:r>
            <a:r>
              <a:rPr lang="en-GB" sz="900" b="1" dirty="0"/>
              <a:t>Y</a:t>
            </a:r>
            <a:r>
              <a:rPr lang="en-GB" b="1" dirty="0"/>
              <a:t> </a:t>
            </a:r>
            <a:r>
              <a:rPr lang="en-GB" dirty="0"/>
              <a:t>|</a:t>
            </a:r>
            <a:r>
              <a:rPr lang="en-GB" b="1" dirty="0"/>
              <a:t>x</a:t>
            </a:r>
            <a:r>
              <a:rPr lang="en-GB" dirty="0"/>
              <a:t>) &gt; </a:t>
            </a:r>
            <a:r>
              <a:rPr lang="en-GB" i="1" dirty="0"/>
              <a:t>p(</a:t>
            </a:r>
            <a:r>
              <a:rPr lang="en-GB" dirty="0"/>
              <a:t>C</a:t>
            </a:r>
            <a:r>
              <a:rPr lang="en-GB" sz="900" b="1" dirty="0"/>
              <a:t>N</a:t>
            </a:r>
            <a:r>
              <a:rPr lang="en-GB" b="1" dirty="0"/>
              <a:t> </a:t>
            </a:r>
            <a:r>
              <a:rPr lang="en-GB" dirty="0"/>
              <a:t>|</a:t>
            </a:r>
            <a:r>
              <a:rPr lang="en-GB" b="1" dirty="0"/>
              <a:t>x</a:t>
            </a:r>
            <a:r>
              <a:rPr lang="en-GB" dirty="0"/>
              <a:t>), which means that the object is an apple. </a:t>
            </a:r>
            <a:endParaRPr lang="en-GB" sz="1200" dirty="0">
              <a:cs typeface="Arial" panose="020B0604020202020204" pitchFamily="34" charset="0"/>
            </a:endParaRP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943249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How to construct a decision tree is very important. We should determine the topological structure of feature attributes by selecting attributes based on quantitative values. The key step is to split attributes. That is, different branches are constructed based on the differences of a feature attribute on a node.</a:t>
            </a:r>
          </a:p>
          <a:p>
            <a:r>
              <a:rPr lang="en-US"/>
              <a:t>The decision tree learning algorithm is used to generate decision trees. Common learning algorithms include ID3, C4.5, and CART.</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4287757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pPr lvl="0"/>
            <a:r>
              <a:rPr lang="en-US"/>
              <a:t>All nodes except the root node are called leaf nodes.</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550404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2602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6648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96113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The “Play Tennis” example is one of the most popular examples to explain decision trees.</a:t>
            </a:r>
            <a:endParaRPr lang="en-GB" sz="1200" i="1" dirty="0"/>
          </a:p>
          <a:p>
            <a:pPr>
              <a:lnSpc>
                <a:spcPct val="150000"/>
              </a:lnSpc>
            </a:pPr>
            <a:r>
              <a:rPr lang="en-GB" sz="1200" dirty="0">
                <a:cs typeface="Arial" panose="020B0604020202020204" pitchFamily="34" charset="0"/>
              </a:rPr>
              <a:t>In the data set, the label is represented by “PlayTennis”. The features are the rest of the columns: “Outlook”, “Temperature”, “Humidity”, and “Wind”. Our goal here is to predict, based on some weather conditions, whether a player can play tennis or not.</a:t>
            </a:r>
          </a:p>
          <a:p>
            <a:pPr>
              <a:lnSpc>
                <a:spcPct val="150000"/>
              </a:lnSpc>
            </a:pPr>
            <a:r>
              <a:rPr lang="en-GB" sz="1200" b="1" dirty="0">
                <a:cs typeface="Arial" panose="020B0604020202020204" pitchFamily="34" charset="0"/>
              </a:rPr>
              <a:t>Reference</a:t>
            </a:r>
            <a:r>
              <a:rPr lang="en-GB" sz="1200" dirty="0">
                <a:cs typeface="Arial" panose="020B0604020202020204" pitchFamily="34" charset="0"/>
              </a:rPr>
              <a:t>: </a:t>
            </a:r>
          </a:p>
          <a:p>
            <a:pPr>
              <a:lnSpc>
                <a:spcPct val="150000"/>
              </a:lnSpc>
            </a:pPr>
            <a:r>
              <a:rPr lang="en-GB" sz="1200" dirty="0">
                <a:cs typeface="Arial" panose="020B0604020202020204" pitchFamily="34" charset="0"/>
              </a:rPr>
              <a:t>Choosing the Best Attribute</a:t>
            </a:r>
          </a:p>
          <a:p>
            <a:pPr>
              <a:lnSpc>
                <a:spcPct val="150000"/>
              </a:lnSpc>
            </a:pPr>
            <a:r>
              <a:rPr lang="en-GB" sz="1200" dirty="0">
                <a:cs typeface="Arial" panose="020B0604020202020204" pitchFamily="34" charset="0"/>
              </a:rPr>
              <a:t>http://jmvidal.cse.sc.edu/talks/decisiontrees/choosingbest.html?style=White</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17407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r>
              <a:rPr lang="en-GB" sz="1200" dirty="0">
                <a:cs typeface="Arial" panose="020B0604020202020204" pitchFamily="34" charset="0"/>
              </a:rPr>
              <a:t>Back to the example, </a:t>
            </a:r>
            <a:r>
              <a:rPr lang="en-US" sz="1200" dirty="0"/>
              <a:t>the decision tree representation on the right side of the figure shows the following information:</a:t>
            </a:r>
          </a:p>
          <a:p>
            <a:pPr marL="254832" indent="-254832">
              <a:buFont typeface="Arial" panose="020B0604020202020204" pitchFamily="34" charset="0"/>
              <a:buChar char="•"/>
            </a:pPr>
            <a:r>
              <a:rPr lang="en-GB" sz="1200" dirty="0"/>
              <a:t>Each internal node tests an attribute.</a:t>
            </a:r>
          </a:p>
          <a:p>
            <a:pPr marL="254832" indent="-254832">
              <a:buFont typeface="Arial" panose="020B0604020202020204" pitchFamily="34" charset="0"/>
              <a:buChar char="•"/>
            </a:pPr>
            <a:r>
              <a:rPr lang="en-GB" sz="1200" dirty="0"/>
              <a:t>Each branch corresponds to an attribute value.</a:t>
            </a:r>
          </a:p>
          <a:p>
            <a:pPr marL="254832" indent="-254832">
              <a:buFont typeface="Arial" panose="020B0604020202020204" pitchFamily="34" charset="0"/>
              <a:buChar char="•"/>
            </a:pPr>
            <a:r>
              <a:rPr lang="en-GB" sz="1200" dirty="0"/>
              <a:t>Each leaf node assigns a classification.</a:t>
            </a:r>
          </a:p>
          <a:p>
            <a:r>
              <a:rPr lang="en-GB" sz="1200" dirty="0"/>
              <a:t>Eventually, we want to make a classification of “if </a:t>
            </a:r>
            <a:r>
              <a:rPr lang="en-US" sz="1200" dirty="0"/>
              <a:t>Play Tennis = {Yes, No}”.</a:t>
            </a:r>
          </a:p>
          <a:p>
            <a:pPr defTabSz="815462">
              <a:defRPr/>
            </a:pPr>
            <a:r>
              <a:rPr lang="en-GB" sz="1200" b="1" dirty="0">
                <a:cs typeface="Arial" panose="020B0604020202020204" pitchFamily="34" charset="0"/>
              </a:rPr>
              <a:t>Reference</a:t>
            </a:r>
            <a:r>
              <a:rPr lang="en-GB" sz="1200" dirty="0">
                <a:cs typeface="Arial" panose="020B0604020202020204" pitchFamily="34" charset="0"/>
              </a:rPr>
              <a:t>: </a:t>
            </a:r>
          </a:p>
          <a:p>
            <a:pPr defTabSz="815462">
              <a:defRPr/>
            </a:pPr>
            <a:r>
              <a:rPr lang="en-GB" sz="1200" dirty="0">
                <a:cs typeface="Arial" panose="020B0604020202020204" pitchFamily="34" charset="0"/>
              </a:rPr>
              <a:t>Choosing the Best Attribute</a:t>
            </a:r>
          </a:p>
          <a:p>
            <a:pPr defTabSz="815462">
              <a:defRPr/>
            </a:pPr>
            <a:r>
              <a:rPr lang="en-GB" sz="1200" dirty="0">
                <a:cs typeface="Arial" panose="020B0604020202020204" pitchFamily="34" charset="0"/>
              </a:rPr>
              <a:t>http://jmvidal.cse.sc.edu/talks/decisiontrees/choosingbest.html?style=White</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99602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spcAft>
                <a:spcPts val="535"/>
              </a:spcAft>
            </a:pPr>
            <a:r>
              <a:rPr lang="en-GB" dirty="0"/>
              <a:t>The algorithm works by recursively splitting the data based on the value of a feature. After each split, the portion of the data becomes more homogeneous. </a:t>
            </a:r>
          </a:p>
          <a:p>
            <a:pPr>
              <a:spcAft>
                <a:spcPts val="535"/>
              </a:spcAft>
            </a:pPr>
            <a:r>
              <a:rPr lang="en-GB" dirty="0"/>
              <a:t>Now, the algorithm needs to decide:</a:t>
            </a:r>
          </a:p>
          <a:p>
            <a:pPr marL="342900" indent="-342900">
              <a:spcAft>
                <a:spcPts val="535"/>
              </a:spcAft>
              <a:buFont typeface="+mj-lt"/>
              <a:buAutoNum type="arabicPeriod"/>
            </a:pPr>
            <a:r>
              <a:rPr lang="en-GB" dirty="0"/>
              <a:t>Which feature to choose as the root node.</a:t>
            </a:r>
          </a:p>
          <a:p>
            <a:pPr marL="342900" indent="-342900">
              <a:spcAft>
                <a:spcPts val="535"/>
              </a:spcAft>
              <a:buFont typeface="+mj-lt"/>
              <a:buAutoNum type="arabicPeriod"/>
            </a:pPr>
            <a:r>
              <a:rPr lang="en-GB" dirty="0"/>
              <a:t>What conditions to use for splitting.</a:t>
            </a:r>
          </a:p>
          <a:p>
            <a:pPr marL="342900" indent="-342900">
              <a:spcAft>
                <a:spcPts val="535"/>
              </a:spcAft>
              <a:buFont typeface="+mj-lt"/>
              <a:buAutoNum type="arabicPeriod"/>
            </a:pPr>
            <a:r>
              <a:rPr lang="en-GB" dirty="0"/>
              <a:t>When to stop splitting.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68304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3180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defTabSz="815462">
              <a:spcAft>
                <a:spcPts val="535"/>
              </a:spcAft>
              <a:defRPr/>
            </a:pPr>
            <a:r>
              <a:rPr lang="en-GB" sz="1200" dirty="0"/>
              <a:t>The Iterative Dichotomiser3 (ID3) algorithm works b</a:t>
            </a:r>
            <a:r>
              <a:rPr lang="en-GB" dirty="0"/>
              <a:t>y using entropy and information gain to construct a decision tree. </a:t>
            </a:r>
            <a:r>
              <a:rPr lang="en-GB" b="0" dirty="0"/>
              <a:t>Entropy </a:t>
            </a:r>
            <a:r>
              <a:rPr lang="en-GB" dirty="0"/>
              <a:t>is the measure of the amount of uncertainty and randomness in a set of data for the classification task. Entropy is maximized when all points have equal probabilities. If entropy is minimal, it means that the attribute or feature appears close to one class and has a good discriminatory power for classification. </a:t>
            </a:r>
          </a:p>
          <a:p>
            <a:pPr>
              <a:spcAft>
                <a:spcPts val="535"/>
              </a:spcAft>
            </a:pPr>
            <a:r>
              <a:rPr lang="en-GB" dirty="0"/>
              <a:t>Entropy zero means that there is no randomness for this attribute.</a:t>
            </a:r>
          </a:p>
          <a:p>
            <a:pPr defTabSz="815462">
              <a:spcAft>
                <a:spcPts val="535"/>
              </a:spcAft>
              <a:defRPr/>
            </a:pPr>
            <a:r>
              <a:rPr lang="en-US" sz="1200" dirty="0"/>
              <a:t>Information gain is a metric that is </a:t>
            </a:r>
            <a:r>
              <a:rPr lang="en-GB" dirty="0"/>
              <a:t>used for ranking the attributes or features to split at given node in the tree. It</a:t>
            </a:r>
            <a:r>
              <a:rPr lang="en-US" sz="1200" dirty="0"/>
              <a:t> defines how much information a feature provides about a class. The feature</a:t>
            </a:r>
            <a:r>
              <a:rPr lang="en-US" sz="1200" b="1" dirty="0"/>
              <a:t> </a:t>
            </a:r>
            <a:r>
              <a:rPr lang="en-US" sz="1200" dirty="0"/>
              <a:t>with the highest information gain is used for the first split.</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198290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The main ideas of SVM include two points:</a:t>
            </a:r>
          </a:p>
          <a:p>
            <a:pPr lvl="1"/>
            <a:r>
              <a:rPr lang="en-US"/>
              <a:t>In the case of linear inseparability, non-linear mapping algorithms are used to convert the linearly inseparable samples of low-dimensional input space into high-dimensional eigenspace. In this way, samples are linearly separable. Then the linear algorithm can be used to analyze the non-linear features of samples.</a:t>
            </a:r>
          </a:p>
          <a:p>
            <a:pPr lvl="1"/>
            <a:r>
              <a:rPr lang="en-US"/>
              <a:t>Based on the structural risk minimization principle, an optimal hyperplane is constructed in the eigenspace, so that the learner is optimized globally, and the expectation of the whole sample space satisfies an upper boundary with a certain probability.</a:t>
            </a:r>
          </a:p>
          <a:p>
            <a:endParaRPr lang="en-US" dirty="0"/>
          </a:p>
        </p:txBody>
      </p:sp>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3025774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2670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459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2325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t>Gaussian kernel functions are most frequently used.</a:t>
            </a: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1820203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2394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3736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98943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4226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15228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00350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lang="en-US">
                <a:sym typeface="微软雅黑" panose="020B0503020204020204" pitchFamily="34" charset="-122"/>
              </a:rPr>
              <a:t>The Bootstrap bagging method is based on repeatable random sampling.</a:t>
            </a:r>
            <a:endParaRPr lang="en-US" dirty="0">
              <a:sym typeface="微软雅黑" panose="020B0503020204020204" pitchFamily="34" charset="-122"/>
            </a:endParaRPr>
          </a:p>
        </p:txBody>
      </p:sp>
      <p:sp>
        <p:nvSpPr>
          <p:cNvPr id="5" name="幻灯片图像占位符 4"/>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89637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86151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803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defTabSz="815462">
              <a:lnSpc>
                <a:spcPct val="150000"/>
              </a:lnSpc>
              <a:defRPr/>
            </a:pPr>
            <a:r>
              <a:rPr lang="en-US" sz="1200" dirty="0"/>
              <a:t>K-means clustering is an unsupervised machine learning technique. The main goal of the algorithm is to group the data observations into k clusters, where each observation belongs to the cluster with the nearest mean.</a:t>
            </a:r>
          </a:p>
          <a:p>
            <a:pPr>
              <a:spcAft>
                <a:spcPts val="535"/>
              </a:spcAft>
            </a:pPr>
            <a:r>
              <a:rPr lang="en-GB" dirty="0"/>
              <a:t>A cluster’s </a:t>
            </a:r>
            <a:r>
              <a:rPr lang="en-US" noProof="0" dirty="0"/>
              <a:t>center</a:t>
            </a:r>
            <a:r>
              <a:rPr lang="en-GB" dirty="0"/>
              <a:t> is the centroid. The figure shown plots of the partition of a data set into five clusters, with the cluster centroids shown as crosses.</a:t>
            </a:r>
            <a:endParaRPr lang="en-GB" sz="1200" dirty="0">
              <a:cs typeface="Arial" panose="020B0604020202020204" pitchFamily="34" charset="0"/>
            </a:endParaRP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527852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marL="0" indent="0" defTabSz="815462">
              <a:lnSpc>
                <a:spcPct val="150000"/>
              </a:lnSpc>
              <a:buFont typeface="Arial" panose="020B0604020202020204" pitchFamily="34" charset="0"/>
              <a:buNone/>
              <a:defRPr/>
            </a:pPr>
            <a:r>
              <a:rPr lang="en-US" sz="1200" dirty="0"/>
              <a:t>Examples of applications include:</a:t>
            </a:r>
          </a:p>
          <a:p>
            <a:pPr marL="254832" indent="-254832" defTabSz="815462">
              <a:lnSpc>
                <a:spcPct val="150000"/>
              </a:lnSpc>
              <a:buFont typeface="Arial" panose="020B0604020202020204" pitchFamily="34" charset="0"/>
              <a:buChar char="•"/>
              <a:defRPr/>
            </a:pPr>
            <a:r>
              <a:rPr lang="en-US" sz="1200" dirty="0"/>
              <a:t>Customer segmentation: </a:t>
            </a:r>
            <a:r>
              <a:rPr lang="en-GB" dirty="0"/>
              <a:t>Imagine that you are the owner of electronics store. You want to understand preferences of your clients to expand your business. It is not possible to look at each client’s purchase details to find a good marketing strategy. But, you can group the details into, for example, five groups based on their purchasing habits. Then, you start building your marketing strategy for each group.</a:t>
            </a:r>
            <a:endParaRPr lang="en-US" dirty="0"/>
          </a:p>
          <a:p>
            <a:pPr marL="254832" indent="-254832">
              <a:buFont typeface="Arial" panose="020B0604020202020204" pitchFamily="34" charset="0"/>
              <a:buChar char="•"/>
            </a:pPr>
            <a:r>
              <a:rPr lang="en-US" sz="1200" dirty="0"/>
              <a:t>Image segmentation and compression: The process of partitioning a digital image into multiple segments (sets of pixels) to simplify and change the representation of an image into something that is more meaningful and easier to analyze.</a:t>
            </a:r>
            <a:r>
              <a:rPr lang="en-GB" sz="1200" dirty="0"/>
              <a:t> To achieve this task, we need a process that assigns a label to every pixel in an image such that pixels with the same label share certain features. The image in this slide is segmented and compressed into three regions by using k-means clustering. With smaller number of clusters, it provides more image compression but at the expense of less image quality.</a:t>
            </a:r>
            <a:endParaRPr lang="en-US" sz="1200" dirty="0"/>
          </a:p>
          <a:p>
            <a:pPr marL="254832" indent="-254832">
              <a:buFont typeface="Arial" panose="020B0604020202020204" pitchFamily="34" charset="0"/>
              <a:buChar char="•"/>
            </a:pPr>
            <a:r>
              <a:rPr lang="en-US" sz="1200" dirty="0"/>
              <a:t>Recommendation systems: </a:t>
            </a:r>
            <a:r>
              <a:rPr lang="en-GB" sz="1200" dirty="0"/>
              <a:t>These systems help you find users with the same preferences to build better recommendation systems.</a:t>
            </a:r>
            <a:endParaRPr lang="en-US" sz="1200" dirty="0"/>
          </a:p>
          <a:p>
            <a:pPr defTabSz="815462">
              <a:lnSpc>
                <a:spcPct val="150000"/>
              </a:lnSpc>
              <a:defRPr/>
            </a:pPr>
            <a:r>
              <a:rPr lang="en-US" sz="1200" b="1" dirty="0"/>
              <a:t>References</a:t>
            </a:r>
            <a:r>
              <a:rPr lang="en-US" sz="1200" dirty="0"/>
              <a:t>:</a:t>
            </a:r>
          </a:p>
          <a:p>
            <a:pPr defTabSz="815462">
              <a:lnSpc>
                <a:spcPct val="150000"/>
              </a:lnSpc>
              <a:defRPr/>
            </a:pPr>
            <a:r>
              <a:rPr lang="en-US" sz="1200" dirty="0"/>
              <a:t>https://www.mathworks.com/help/examples/images/win64/SegmentGrayscaleImageUsingKMeansClusteringExample_02.png</a:t>
            </a:r>
            <a:br>
              <a:rPr lang="en-US" sz="1200" dirty="0"/>
            </a:br>
            <a:r>
              <a:rPr lang="en-US" sz="1200" dirty="0"/>
              <a:t>https://www.mathworks.com/help/examples/images/win64/SegmentGrayscaleImageUsingKMeansClusteringExample_01.png</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236718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Assume that you have the data points that are show in the figure. Your goal is to cluster each data point into one of two groups. Thus, the cluster size is 2. C1 and C2 represent these two clusters.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1568633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spcAft>
                <a:spcPts val="600"/>
              </a:spcAft>
            </a:pPr>
            <a:r>
              <a:rPr lang="en-US" dirty="0"/>
              <a:t>Assume initial centroids are C1, point (1,1) and C2, point (2,1)</a:t>
            </a:r>
          </a:p>
        </p:txBody>
      </p:sp>
      <p:sp>
        <p:nvSpPr>
          <p:cNvPr id="2" name="Footer Placeholder 1"/>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Copyright IBM Corporation 2018, 2022</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3860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r>
              <a:rPr lang="en-US" sz="1200" dirty="0"/>
              <a:t>To compute the centroid of a cluster, use an iterative process where each point is examined and you determine whether it belongs to a specific cluster. Then, you compute the new centroid by using the mean of all points.</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2984231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As you see, the new points in red are the new centroids. We apply another iteration to find a better centroid that represents each cluster. </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95787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0"/>
                <a:r>
                  <a:rPr lang="en-US"/>
                  <a:t>Unary linear regression analysis only involves one independent variable and one dependent variable and their relationship can be approximately represented by a straight line. Multiple linear regression analysis involves two or more independent variables and the relationship between independent variables and dependent variables is linear. The learning result is not necessarily a straight line. It is a straight line only when the variable </a:t>
                </a:r>
                <a14:m>
                  <m:oMath xmlns:m="http://schemas.openxmlformats.org/officeDocument/2006/math">
                    <m:r>
                      <a:rPr lang="en-US" altLang="zh-CN" dirty="0" smtClean="0">
                        <a:latin typeface="Cambria Math" panose="02040503050406030204" pitchFamily="18" charset="0"/>
                      </a:rPr>
                      <m:t>𝑥</m:t>
                    </m:r>
                  </m:oMath>
                </a14:m>
                <a:r>
                  <a:rPr lang="en-US"/>
                  <a:t> is one-dimensional, and it is a hyperplane when the variable is high-dimensional. For example, the price of an apartment is determined by a variety of factors such as the area, layout, and location. Prediction of the apartment price based on these factors can be abstracted into a linear regression problem.</a:t>
                </a:r>
              </a:p>
              <a:p>
                <a:pPr lvl="0"/>
                <a:r>
                  <a:rPr lang="en-US"/>
                  <a:t>The above figures show polynomial linear regression.</a:t>
                </a:r>
              </a:p>
              <a:p>
                <a:endParaRPr lang="zh-CN" altLang="en-US" dirty="0"/>
              </a:p>
              <a:p>
                <a:endParaRPr lang="en-US" dirty="0"/>
              </a:p>
            </p:txBody>
          </p:sp>
        </mc:Choice>
        <mc:Fallback xmlns="">
          <p:sp>
            <p:nvSpPr>
              <p:cNvPr id="3" name="备注占位符 2"/>
              <p:cNvSpPr>
                <a:spLocks noGrp="1"/>
              </p:cNvSpPr>
              <p:nvPr>
                <p:ph type="body" idx="1"/>
              </p:nvPr>
            </p:nvSpPr>
            <p:spPr/>
            <p:txBody>
              <a:bodyPr/>
              <a:lstStyle/>
              <a:p>
                <a:pPr marL="180975" marR="0" lvl="0" indent="-180975" algn="l" defTabSz="914400" rtl="0" eaLnBrk="1" fontAlgn="base" latinLnBrk="0" hangingPunct="1">
                  <a:lnSpc>
                    <a:spcPct val="125000"/>
                  </a:lnSpc>
                  <a:spcBef>
                    <a:spcPct val="0"/>
                  </a:spcBef>
                  <a:spcAft>
                    <a:spcPts val="600"/>
                  </a:spcAft>
                  <a:buClrTx/>
                  <a:buSzPct val="60000"/>
                  <a:buFont typeface="Wingdings" pitchFamily="2" charset="2"/>
                  <a:buChar char="l"/>
                  <a:tabLst/>
                  <a:defRPr/>
                </a:pPr>
                <a:r>
                  <a:rPr lang="zh-CN" altLang="en-US" dirty="0" smtClean="0"/>
                  <a:t>回归分析中，只包括一个自变量和一个因变量，且二者的关系可用一条直线近似表示，这种回归分析称为一元线性回归分析。如果回归分析中包括两个或两个以上的自变量，且因变量和自变量之间是线性关系，则称为多元线性回归分析。</a:t>
                </a:r>
                <a:r>
                  <a:rPr lang="zh-CN" altLang="en-US" sz="1100" dirty="0" smtClean="0">
                    <a:latin typeface="黑体" panose="02010609060101010101" pitchFamily="49" charset="-122"/>
                  </a:rPr>
                  <a:t>学</a:t>
                </a:r>
                <a:r>
                  <a:rPr lang="zh-CN" altLang="en-US" sz="1100" dirty="0">
                    <a:latin typeface="黑体" panose="02010609060101010101" pitchFamily="49" charset="-122"/>
                  </a:rPr>
                  <a:t>出来的不一定是一条直线，只有在变量</a:t>
                </a:r>
                <a:r>
                  <a:rPr lang="en-US" altLang="zh-CN" sz="1100" i="0" dirty="0" smtClean="0">
                    <a:latin typeface="Cambria Math" panose="02040503050406030204" pitchFamily="18" charset="0"/>
                  </a:rPr>
                  <a:t>𝑥</a:t>
                </a:r>
                <a:r>
                  <a:rPr lang="zh-CN" altLang="en-US" sz="1100" dirty="0">
                    <a:latin typeface="黑体" panose="02010609060101010101" pitchFamily="49" charset="-122"/>
                  </a:rPr>
                  <a:t>是一维的时候才是直线，高维的时候是超平面</a:t>
                </a:r>
                <a:r>
                  <a:rPr lang="zh-CN" altLang="en-US" sz="1100" dirty="0" smtClean="0">
                    <a:latin typeface="黑体" panose="02010609060101010101" pitchFamily="49" charset="-122"/>
                  </a:rPr>
                  <a:t>。比如</a:t>
                </a:r>
                <a:r>
                  <a:rPr lang="zh-CN" altLang="en-US" sz="1100" dirty="0">
                    <a:latin typeface="黑体" panose="02010609060101010101" pitchFamily="49" charset="-122"/>
                  </a:rPr>
                  <a:t>房子的售价由面积，户型，区域等多种条件来决定，通过这些条件来预测房子的售价可抽象为一个线性回归问题。</a:t>
                </a:r>
                <a:endParaRPr lang="en-US" altLang="zh-CN" sz="1100" dirty="0">
                  <a:latin typeface="黑体" panose="02010609060101010101" pitchFamily="49" charset="-122"/>
                </a:endParaRPr>
              </a:p>
              <a:p>
                <a:endParaRPr lang="zh-CN" altLang="en-US" dirty="0" smtClean="0"/>
              </a:p>
              <a:p>
                <a:endParaRPr lang="en-US" dirty="0"/>
              </a:p>
            </p:txBody>
          </p:sp>
        </mc:Fallback>
      </mc:AlternateContent>
      <p:sp>
        <p:nvSpPr>
          <p:cNvPr id="4" name="幻灯片图像占位符 3"/>
          <p:cNvSpPr>
            <a:spLocks noGrp="1" noRot="1" noChangeAspect="1"/>
          </p:cNvSpPr>
          <p:nvPr>
            <p:ph type="sldImg"/>
          </p:nvPr>
        </p:nvSpPr>
        <p:spPr>
          <a:xfrm>
            <a:off x="750888" y="742950"/>
            <a:ext cx="5541962" cy="3117850"/>
          </a:xfrm>
        </p:spPr>
      </p:sp>
    </p:spTree>
    <p:extLst>
      <p:ext uri="{BB962C8B-B14F-4D97-AF65-F5344CB8AC3E}">
        <p14:creationId xmlns:p14="http://schemas.microsoft.com/office/powerpoint/2010/main" val="2606048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Now, we examine each point again against the centroid by </a:t>
            </a:r>
            <a:r>
              <a:rPr lang="en-US" u="none" dirty="0"/>
              <a:t>using Euclidian distance and calculate the new centroids (C1 and C2).</a:t>
            </a:r>
            <a:endParaRPr lang="en-GB" sz="1200" dirty="0">
              <a:cs typeface="Arial" panose="020B0604020202020204" pitchFamily="34" charset="0"/>
            </a:endParaRP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4018414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750888" y="742950"/>
            <a:ext cx="5541962" cy="3117850"/>
          </a:xfrm>
        </p:spPr>
      </p:sp>
      <p:sp>
        <p:nvSpPr>
          <p:cNvPr id="8" name="Notes Placeholder 7"/>
          <p:cNvSpPr>
            <a:spLocks noGrp="1"/>
          </p:cNvSpPr>
          <p:nvPr>
            <p:ph type="body" sz="quarter" idx="3"/>
          </p:nvPr>
        </p:nvSpPr>
        <p:spPr/>
        <p:txBody>
          <a:bodyPr/>
          <a:lstStyle/>
          <a:p>
            <a:pPr>
              <a:lnSpc>
                <a:spcPct val="150000"/>
              </a:lnSpc>
            </a:pPr>
            <a:r>
              <a:rPr lang="en-GB" sz="1200" dirty="0">
                <a:cs typeface="Arial" panose="020B0604020202020204" pitchFamily="34" charset="0"/>
              </a:rPr>
              <a:t>As you see, the new red centroids represent the </a:t>
            </a:r>
            <a:r>
              <a:rPr lang="en-US" sz="1200" dirty="0">
                <a:cs typeface="Arial" panose="020B0604020202020204" pitchFamily="34" charset="0"/>
              </a:rPr>
              <a:t>centers</a:t>
            </a:r>
            <a:r>
              <a:rPr lang="en-GB" sz="1200" dirty="0">
                <a:cs typeface="Arial" panose="020B0604020202020204" pitchFamily="34" charset="0"/>
              </a:rPr>
              <a:t> of the two clusters. The algorithm stops when the centroids do not change or change slightly, or if a maximum number of iterations are defined.</a:t>
            </a:r>
          </a:p>
        </p:txBody>
      </p:sp>
      <p:sp>
        <p:nvSpPr>
          <p:cNvPr id="2" name="Footer Placeholder 1"/>
          <p:cNvSpPr>
            <a:spLocks noGrp="1"/>
          </p:cNvSpPr>
          <p:nvPr>
            <p:ph type="ftr" sz="quarter" idx="4"/>
          </p:nvPr>
        </p:nvSpPr>
        <p:spPr/>
        <p:txBody>
          <a:bodyPr/>
          <a:lstStyle/>
          <a:p>
            <a:r>
              <a:rPr lang="en-US"/>
              <a:t>© Copyright IBM Corporation 2018, 2022</a:t>
            </a:r>
            <a:endParaRPr lang="en-US" dirty="0"/>
          </a:p>
        </p:txBody>
      </p:sp>
    </p:spTree>
    <p:extLst>
      <p:ext uri="{BB962C8B-B14F-4D97-AF65-F5344CB8AC3E}">
        <p14:creationId xmlns:p14="http://schemas.microsoft.com/office/powerpoint/2010/main" val="308011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19943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3860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39334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51576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072436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90428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1499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0254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236230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66302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88914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139700" y="768350"/>
            <a:ext cx="6823075" cy="3838575"/>
          </a:xfrm>
          <a:prstGeom prst="rect">
            <a:avLst/>
          </a:prstGeom>
          <a:ln/>
        </p:spPr>
      </p:sp>
      <p:sp>
        <p:nvSpPr>
          <p:cNvPr id="134147" name="Rectangle 3"/>
          <p:cNvSpPr>
            <a:spLocks noGrp="1" noChangeArrowheads="1"/>
          </p:cNvSpPr>
          <p:nvPr>
            <p:ph type="body" idx="1"/>
          </p:nvPr>
        </p:nvSpPr>
        <p:spPr>
          <a:noFill/>
          <a:ln w="9525">
            <a:noFill/>
            <a:miter lim="800000"/>
            <a:headEnd/>
            <a:tailEnd/>
          </a:ln>
          <a:effectLst/>
        </p:spPr>
        <p:txBody>
          <a:bodyPr vert="horz" wrap="square" lIns="96791" tIns="48396" rIns="96791" bIns="48396" numCol="1" anchor="t" anchorCtr="0" compatLnSpc="1">
            <a:prstTxWarp prst="textNoShape">
              <a:avLst/>
            </a:prstTxWarp>
            <a:noAutofit/>
          </a:bodyPr>
          <a:lstStyle/>
          <a:p>
            <a:pPr>
              <a:defRPr/>
            </a:pPr>
            <a:endParaRPr lang="zh-CN" altLang="zh-CN" dirty="0"/>
          </a:p>
        </p:txBody>
      </p:sp>
    </p:spTree>
    <p:extLst>
      <p:ext uri="{BB962C8B-B14F-4D97-AF65-F5344CB8AC3E}">
        <p14:creationId xmlns:p14="http://schemas.microsoft.com/office/powerpoint/2010/main" val="2820298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750888" y="742950"/>
            <a:ext cx="5541962" cy="3117850"/>
          </a:xfrm>
        </p:spPr>
      </p:sp>
      <p:sp>
        <p:nvSpPr>
          <p:cNvPr id="5" name="备注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813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1751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50888" y="742950"/>
            <a:ext cx="5541962" cy="311785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1554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41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267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7973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1591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2168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8097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2408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3773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3151" y="0"/>
            <a:ext cx="1848849" cy="1307054"/>
          </a:xfrm>
          <a:prstGeom prst="rect">
            <a:avLst/>
          </a:prstGeom>
        </p:spPr>
      </p:pic>
    </p:spTree>
    <p:extLst>
      <p:ext uri="{BB962C8B-B14F-4D97-AF65-F5344CB8AC3E}">
        <p14:creationId xmlns:p14="http://schemas.microsoft.com/office/powerpoint/2010/main" val="3561631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4#目标">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0" marR="0" indent="0" algn="just" defTabSz="914034" rtl="0" eaLnBrk="1" fontAlgn="ctr" latinLnBrk="0" hangingPunct="1">
              <a:lnSpc>
                <a:spcPct val="140000"/>
              </a:lnSpc>
              <a:spcBef>
                <a:spcPts val="792"/>
              </a:spcBef>
              <a:spcAft>
                <a:spcPts val="0"/>
              </a:spcAft>
              <a:buClrTx/>
              <a:buSzPct val="50000"/>
              <a:buFont typeface="Wingdings" panose="05000000000000000000" pitchFamily="2" charset="2"/>
              <a:buNone/>
              <a:tabLst/>
              <a:defRPr kumimoji="0" lang="en-US" altLang="zh-CN" sz="2200" b="0" i="0" u="none" strike="noStrike" kern="0" cap="none" spc="0" normalizeH="0" baseline="0" noProof="0" smtClean="0">
                <a:ln>
                  <a:noFill/>
                </a:ln>
                <a:solidFill>
                  <a:srgbClr val="000000"/>
                </a:solidFill>
                <a:effectLst/>
                <a:uLnTx/>
                <a:uFillTx/>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marL="302279" marR="0" lvl="0" indent="-302279" algn="just" defTabSz="914034" rtl="0" eaLnBrk="1" fontAlgn="ctr" latinLnBrk="0" hangingPunct="1">
              <a:lnSpc>
                <a:spcPct val="140000"/>
              </a:lnSpc>
              <a:spcBef>
                <a:spcPts val="792"/>
              </a:spcBef>
              <a:spcAft>
                <a:spcPts val="0"/>
              </a:spcAft>
              <a:buClrTx/>
              <a:buSzPct val="50000"/>
              <a:buFont typeface="Wingdings" panose="05000000000000000000" pitchFamily="2" charset="2"/>
              <a:buChar char="l"/>
              <a:tabLst/>
              <a:defRPr/>
            </a:pPr>
            <a:r>
              <a:rPr kumimoji="0" lang="en-US" altLang="zh-CN" sz="2200" b="0" i="0" u="none" strike="noStrike" kern="0" cap="none" spc="0" normalizeH="0" baseline="0" noProof="0" dirty="0">
                <a:ln>
                  <a:noFill/>
                </a:ln>
                <a:solidFill>
                  <a:srgbClr val="000000"/>
                </a:solidFill>
                <a:effectLst/>
                <a:uLnTx/>
                <a:uFillTx/>
                <a:latin typeface="+mn-lt"/>
                <a:ea typeface="+mn-ea"/>
                <a:cs typeface="+mn-cs"/>
              </a:rPr>
              <a:t>On completion of this course, you will be able to:</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3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2576346" cy="707886"/>
          </a:xfrm>
          <a:prstGeom prst="rect">
            <a:avLst/>
          </a:prstGeom>
          <a:noFill/>
        </p:spPr>
        <p:txBody>
          <a:bodyPr wrap="none" rtlCol="0">
            <a:spAutoFit/>
          </a:bodyPr>
          <a:lstStyle/>
          <a:p>
            <a:pPr lvl="0" fontAlgn="ctr"/>
            <a:r>
              <a:rPr lang="en-US" altLang="zh-CN" sz="400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Objectives</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8804" y="0"/>
            <a:ext cx="1803196" cy="1274780"/>
          </a:xfrm>
          <a:prstGeom prst="rect">
            <a:avLst/>
          </a:prstGeom>
        </p:spPr>
      </p:pic>
    </p:spTree>
    <p:extLst>
      <p:ext uri="{BB962C8B-B14F-4D97-AF65-F5344CB8AC3E}">
        <p14:creationId xmlns:p14="http://schemas.microsoft.com/office/powerpoint/2010/main" val="1161723171"/>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14624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5#目录">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01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2252540" cy="707886"/>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algn="l" defTabSz="1001624" eaLnBrk="0" fontAlgn="ctr" hangingPunct="0"/>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Contents</a:t>
            </a:r>
          </a:p>
        </p:txBody>
      </p:sp>
    </p:spTree>
    <p:extLst>
      <p:ext uri="{BB962C8B-B14F-4D97-AF65-F5344CB8AC3E}">
        <p14:creationId xmlns:p14="http://schemas.microsoft.com/office/powerpoint/2010/main" val="3823051147"/>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731838" y="447468"/>
            <a:ext cx="10728325" cy="497095"/>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sp>
        <p:nvSpPr>
          <p:cNvPr id="9" name="文本占位符 6"/>
          <p:cNvSpPr>
            <a:spLocks noGrp="1"/>
          </p:cNvSpPr>
          <p:nvPr>
            <p:ph type="body" sz="quarter" idx="10" hasCustomPrompt="1"/>
          </p:nvPr>
        </p:nvSpPr>
        <p:spPr>
          <a:xfrm>
            <a:off x="731838" y="1052514"/>
            <a:ext cx="10728326" cy="4875042"/>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en-US" altLang="zh-CN" dirty="0"/>
              <a:t>Click here to edit</a:t>
            </a:r>
            <a:endParaRPr lang="zh-CN" altLang="en-US" dirty="0"/>
          </a:p>
        </p:txBody>
      </p:sp>
    </p:spTree>
    <p:extLst>
      <p:ext uri="{BB962C8B-B14F-4D97-AF65-F5344CB8AC3E}">
        <p14:creationId xmlns:p14="http://schemas.microsoft.com/office/powerpoint/2010/main" val="1280336402"/>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731838" y="447468"/>
            <a:ext cx="10728325" cy="497095"/>
          </a:xfrm>
          <a:prstGeom prst="rect">
            <a:avLst/>
          </a:prstGeom>
          <a:noFill/>
          <a:ln>
            <a:noFill/>
          </a:ln>
        </p:spPr>
        <p:txBody>
          <a:bodyPr lIns="0" tIns="0" rIns="0" bIns="0" anchor="t">
            <a:normAutofit/>
          </a:bodyPr>
          <a:lstStyle>
            <a:lvl1pPr>
              <a:defRPr lang="zh-CN" altLang="en-US" baseline="0" dirty="0">
                <a:solidFill>
                  <a:schemeClr val="bg1"/>
                </a:solidFill>
              </a:defRPr>
            </a:lvl1pPr>
          </a:lstStyle>
          <a:p>
            <a:pPr marL="0" lvl="0" indent="0" defTabSz="1187798">
              <a:lnSpc>
                <a:spcPts val="3430"/>
              </a:lnSpc>
              <a:spcBef>
                <a:spcPts val="0"/>
              </a:spcBef>
              <a:buFont typeface="Arial" panose="020B0604020202020204" pitchFamily="34" charset="0"/>
            </a:pPr>
            <a:r>
              <a:rPr lang="en-US" altLang="zh-CN" dirty="0"/>
              <a:t>Title</a:t>
            </a:r>
            <a:endParaRPr lang="zh-CN" alt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4020" y="0"/>
            <a:ext cx="1597980" cy="1129701"/>
          </a:xfrm>
          <a:prstGeom prst="rect">
            <a:avLst/>
          </a:prstGeom>
        </p:spPr>
      </p:pic>
    </p:spTree>
    <p:extLst>
      <p:ext uri="{BB962C8B-B14F-4D97-AF65-F5344CB8AC3E}">
        <p14:creationId xmlns:p14="http://schemas.microsoft.com/office/powerpoint/2010/main" val="2681107512"/>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en-US" altLang="zh-CN" dirty="0"/>
              <a:t>Click to edit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2196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417650" cy="707886"/>
          </a:xfrm>
          <a:prstGeom prst="rect">
            <a:avLst/>
          </a:prstGeom>
          <a:noFill/>
        </p:spPr>
        <p:txBody>
          <a:bodyPr wrap="none" rtlCol="0">
            <a:spAutoFit/>
          </a:bodyPr>
          <a:lstStyle/>
          <a:p>
            <a:pPr algn="l" defTabSz="1001624" rtl="0" eaLnBrk="0" fontAlgn="ctr" hangingPunct="0">
              <a:spcBef>
                <a:spcPct val="0"/>
              </a:spcBef>
              <a:spcAft>
                <a:spcPct val="0"/>
              </a:spcAft>
            </a:pPr>
            <a:r>
              <a:rPr lang="en-US" altLang="zh-CN" sz="4000" b="0" kern="120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Summary</a:t>
            </a:r>
          </a:p>
        </p:txBody>
      </p:sp>
    </p:spTree>
    <p:extLst>
      <p:ext uri="{BB962C8B-B14F-4D97-AF65-F5344CB8AC3E}">
        <p14:creationId xmlns:p14="http://schemas.microsoft.com/office/powerpoint/2010/main" val="3187802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700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6792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471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007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1324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426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6110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1/27/2023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9999622"/>
      </p:ext>
    </p:extLst>
  </p:cSld>
  <p:clrMap bg1="dk1" tx1="lt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 id="2147484097" r:id="rId18"/>
    <p:sldLayoutId id="2147484098" r:id="rId19"/>
    <p:sldLayoutId id="2147484099" r:id="rId20"/>
    <p:sldLayoutId id="2147484100" r:id="rId21"/>
    <p:sldLayoutId id="2147484101" r:id="rId22"/>
    <p:sldLayoutId id="2147484103" r:id="rId2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6.w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8" Type="http://schemas.openxmlformats.org/officeDocument/2006/relationships/image" Target="../media/image35.wmf"/><Relationship Id="rId7" Type="http://schemas.openxmlformats.org/officeDocument/2006/relationships/oleObject" Target="../embeddings/oleObject10.bin"/><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34.wmf"/><Relationship Id="rId5" Type="http://schemas.openxmlformats.org/officeDocument/2006/relationships/oleObject" Target="../embeddings/oleObject9.bin"/><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6.jpg"/><Relationship Id="rId7" Type="http://schemas.openxmlformats.org/officeDocument/2006/relationships/diagramColors" Target="../diagrams/colors1.xml"/><Relationship Id="rId2" Type="http://schemas.openxmlformats.org/officeDocument/2006/relationships/notesSlide" Target="../notesSlides/notesSlide35.xml"/><Relationship Id="rId1" Type="http://schemas.openxmlformats.org/officeDocument/2006/relationships/slideLayout" Target="../slideLayouts/slideLayout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wmf"/></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1.xml"/><Relationship Id="rId5" Type="http://schemas.openxmlformats.org/officeDocument/2006/relationships/image" Target="../media/image67.wmf"/><Relationship Id="rId4" Type="http://schemas.openxmlformats.org/officeDocument/2006/relationships/oleObject" Target="../embeddings/oleObject12.bin"/></Relationships>
</file>

<file path=ppt/slides/_rels/slide58.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8.jpg"/><Relationship Id="rId7" Type="http://schemas.openxmlformats.org/officeDocument/2006/relationships/oleObject" Target="../embeddings/oleObject13.bin"/><Relationship Id="rId2" Type="http://schemas.openxmlformats.org/officeDocument/2006/relationships/notesSlide" Target="../notesSlides/notesSlide56.xml"/><Relationship Id="rId1" Type="http://schemas.openxmlformats.org/officeDocument/2006/relationships/slideLayout" Target="../slideLayouts/slideLayout21.xml"/><Relationship Id="rId6" Type="http://schemas.openxmlformats.org/officeDocument/2006/relationships/image" Target="../media/image97.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wmf"/><Relationship Id="rId2" Type="http://schemas.openxmlformats.org/officeDocument/2006/relationships/notesSlide" Target="../notesSlides/notesSlide57.xml"/><Relationship Id="rId1" Type="http://schemas.openxmlformats.org/officeDocument/2006/relationships/slideLayout" Target="../slideLayouts/slideLayout21.xml"/><Relationship Id="rId6" Type="http://schemas.openxmlformats.org/officeDocument/2006/relationships/oleObject" Target="../embeddings/oleObject15.bin"/><Relationship Id="rId5" Type="http://schemas.openxmlformats.org/officeDocument/2006/relationships/image" Target="../media/image71.w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7"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9.wmf"/><Relationship Id="rId5" Type="http://schemas.openxmlformats.org/officeDocument/2006/relationships/oleObject" Target="../embeddings/oleObject1.bin"/><Relationship Id="rId10" Type="http://schemas.openxmlformats.org/officeDocument/2006/relationships/image" Target="../media/image11.wmf"/><Relationship Id="rId4" Type="http://schemas.openxmlformats.org/officeDocument/2006/relationships/image" Target="../media/image50.png"/><Relationship Id="rId9"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1.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g"/><Relationship Id="rId7" Type="http://schemas.openxmlformats.org/officeDocument/2006/relationships/image" Target="../media/image79.jpg"/><Relationship Id="rId2" Type="http://schemas.openxmlformats.org/officeDocument/2006/relationships/notesSlide" Target="../notesSlides/notesSlide59.xml"/><Relationship Id="rId1" Type="http://schemas.openxmlformats.org/officeDocument/2006/relationships/slideLayout" Target="../slideLayouts/slideLayout21.xml"/><Relationship Id="rId6" Type="http://schemas.openxmlformats.org/officeDocument/2006/relationships/image" Target="../media/image78.png"/><Relationship Id="rId5" Type="http://schemas.openxmlformats.org/officeDocument/2006/relationships/image" Target="../media/image77.jp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1.xml"/><Relationship Id="rId5" Type="http://schemas.openxmlformats.org/officeDocument/2006/relationships/image" Target="../media/image82.wmf"/><Relationship Id="rId4" Type="http://schemas.openxmlformats.org/officeDocument/2006/relationships/oleObject" Target="../embeddings/oleObject16.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15.wmf"/><Relationship Id="rId7" Type="http://schemas.openxmlformats.org/officeDocument/2006/relationships/oleObject" Target="../embeddings/oleObject6.bin"/><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sz="quarter" idx="4294967295"/>
          </p:nvPr>
        </p:nvSpPr>
        <p:spPr>
          <a:xfrm>
            <a:off x="0" y="4616450"/>
            <a:ext cx="5651500" cy="1047750"/>
          </a:xfrm>
          <a:prstGeom prst="rect">
            <a:avLst/>
          </a:prstGeom>
        </p:spPr>
        <p:txBody>
          <a:bodyPr>
            <a:normAutofit fontScale="90000"/>
          </a:bodyPr>
          <a:lstStyle/>
          <a:p>
            <a:pPr algn="ctr"/>
            <a:r>
              <a:rPr lang="en-US" altLang="zh-CN" sz="5600" b="1" dirty="0">
                <a:solidFill>
                  <a:schemeClr val="bg1"/>
                </a:solidFill>
                <a:cs typeface="Arial" panose="020B0604020202020204" pitchFamily="34" charset="0"/>
              </a:rPr>
              <a:t>Machine Learning</a:t>
            </a:r>
            <a:endParaRPr lang="zh-CN" altLang="en-US" sz="5600" b="1" dirty="0">
              <a:solidFill>
                <a:srgbClr val="FFC000"/>
              </a:solidFill>
              <a:cs typeface="Arial" panose="020B0604020202020204" pitchFamily="34" charset="0"/>
            </a:endParaRPr>
          </a:p>
        </p:txBody>
      </p:sp>
      <p:sp>
        <p:nvSpPr>
          <p:cNvPr id="11267" name="DtsShapeName" descr="8CE5295821885C70CB254E5500C4G505083E@F83E@PB26513!!!!!!BIHO@]b26513!!!!@5E19B011306188854E31!籽吓纪撑泞变/qqu!!!!!!!!!!!!!!!!!!!!!!!!!!!!!!!!!!!!!!!!!!!!!!!!!!!!!!!!!!!!!!!!!!!!!!!!!!!!!!!!!!!!!!!!!!!!!!!!!!!!!!!!!!!!!!!!!!!!!!!!!!!!!!!!!!!!!!!!!!!!!!!!!!!!!!!!!!!!!!!!!!!!!!!!!!!!!!!!!!!!!!!!!!!!!!!!!!!!!!!!!!!!!!!!!!!!!!!!!!!!!!!!!!!!!!!!!!!!!!!!!!!!!!!!!!!!!!!!!!!!!!!!!!!!!!!!!!!!!!!!!!!!!!!!!!!!!!!!!!!!!!!!!!!!!!!!!!!!!!!!!!!!!!!!!!!!!!!!!!!!!!!!!!!!!!!!!!!!!!!!!!!!!!!!!!!!!!!!!!!!!!!!!!!!!!!!!!!!!!!!!!!!!!!!!!!!!!!!!!!!!!!!!!!!!!!!!!!!!!!!!!!!!!!!!!!!!!!!!!!!!!!!!!!!!!!!!!!!!!!!!!!!!!!!!!!!!!!!!!!!!!!!!!!!!!!!!!!!!!!!!!!!!!!!!!!!!!!!!!!!!!!!!!!!!!!!!!!!!!!!!!!!!!!!!!!!!!!!!!!!!!!!!!!!!!!!!!!!!!!!!!!!!!!!!!!!!!!!!!!!!!!!!!!!!!!!!!!!!!!!!!!!!!!!!!!!!!!!!!!!!!!!!!!!!!!!!!!!!!!!!!!!!!!!!!!!!!!!!!!!!!!!!!!!!!!!!!!!!!!!!!!!!!!!!!!!!!!!!!!!!!!!!!!!!!!!!!!!!!!!!!!!!!!!!!!!!!!!!!!!!!!!!!!!!!!!!!!!!!!!!!!!!!!!!!!!!!!!!!!!!!!!!!!!!!!!!!!!!!!!!!!!!!!!!!!!!!!!!!!!!!!!!!!!!!!!!!!!!!!!!!!!!!!!!!!!!!!!!!!!!!!!!!!!!!!!!!!!!!!!!!!!!!!!!!!!!!!!!!!!!!!!!!!!!!!!!!!!!!!!!!!!!!!!!!!!!!!!!!!!!!!!!!!!!!!!!!!!!!!!!!!!!!!!!!!!!!!!!!!!!!!!!!!!!!!!!!!!!!!!!!!!!!!!!!!!!!!!!!!!!!!!!!!!!!!!!!!!!!!!!!!!!!!!!!!!!!!!!!!!!!!!!!!!!!!!!!!!!!!!!!!!!!!!!!!!!!!!!!!!!!!!!!!!!!!!!!!!!!!!!!!!!!!!!!!!!!!!!!!!!!!!!!!!!!!!!!!!!!!!!!!!!!!!!!!!!!!!!!!!!!!!!!!!!!!!!!!!!!!!!!!!!!!!!!!!!!!!!!!!!!!!!!!!!!!!!!!!!!!!!!!!!!!!!!!!!!!!!!!!!!!!!!!!!!!!!!!!!!!!!!!!!!!!!!!!!!!!!!!!!!!!!!!!!!!!!!!!!!!!!!!!!!!!!!!!!!!!!!!!!!!!!!!!!!!!!!!!!!!!!!!!!!!!!!!!!!!!!!!!!!!!!!!!!!!!!!!!!!!!!!!!!!!!!!!!!!!!!!!!!!!!!!!!!!!!!!!!!!!!!!!!!!!!!!!!!!!!!!!!!!!!!!!!!!!!!!!!!!!!!!!!!!!!!!!!!!!!!!!!!!!!!!!!!!!!!!!!!!!!!!!!!!!!!!!!!!!!!!!!!!!!!!!!!!!!!!!!!!!!!!!!!!!!!!!!!!!!!!!!!!!!!!!!!!!!!!!!!!!!!!!!!!!!!!!!!!!!!!!!!!!!!!!!!!!!!!!!!!!!!!!!!!!!!!!!!!!!!!!!!!!!!!!!!!!!!!!!!!!!!!!!!!!!!!!!!!!!!!!!!!!!!!!!!!!!!!!!!!!!!!!!!!!!!!!!!!!!!!!!!!!!!!!!!!!!!!!!!!!!!!!!!!!!!!!!!!!!!!!!!!!!!!!!!!!!!!!!!!!!!!!!!!!!!!!!!!!!!!!!!!!!!!!!!!!!!!!!!!!!!!!!!!!!!!!!!!!!!!!!!!!!!!!!!!!!!!!!!!!!!!!!!!!!!!!!!!!!!!!!!!!!!!!!!!!!!!!!!!!!!!!!!!!!!!!!!!!!!!!!!!!!!!!!!!!!!!!!!!!!!!!!!!!!!!!!!!!!!!!!!!!!!!!!!!!!!!!!!!!!!!!!!!!!!!!!!!!!!!!!!!!!!!!!!!!!!!!!!!!!!!!!!!!!!!!!!!!!!!!!!!!!!!!!!!!!!!!!!!!!!!!!!!!!!!!!!!!!!!!!!!!!!!!!!!!!!!!!!!!!!!!!!!!!!!!!!!!!!!!!!!!!!!!!!!!!!!!!!!!!!!!!!!!!!!!!!!!!!!!!!!!!!!!!!!!!!!!!!!!!!!!!!!!!!!!!!!!!!!!!!!!!!!!!!!!!!!!!!!!!!!!!!!!!!!!!!!!!!!!!!!!!!!!!!!!!!!!!!!!!!!!!!!!!!!!!!!!!!!!!!!!!1!1" hidden="1"/>
          <p:cNvSpPr>
            <a:spLocks noChangeArrowheads="1"/>
          </p:cNvSpPr>
          <p:nvPr/>
        </p:nvSpPr>
        <p:spPr bwMode="auto">
          <a:xfrm>
            <a:off x="152400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93148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sym typeface="Huawei Sans" panose="020C0503030203020204" pitchFamily="34" charset="0"/>
              </a:rPr>
              <a:t>Logistic Regression (2)</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p:txBody>
              <a:bodyPr wrap="square">
                <a:noAutofit/>
              </a:bodyPr>
              <a:lstStyle/>
              <a:p>
                <a:r>
                  <a:rPr lang="en-US" sz="2000" dirty="0">
                    <a:sym typeface="Huawei Sans" panose="020C0503030203020204" pitchFamily="34" charset="0"/>
                  </a:rPr>
                  <a:t>Both the logistic regression model and linear regression model are generalized linear models. Logistic regression introduces nonlinear factors (the sigmoid function) based on linear regression and sets thresholds, so it can deal with binary classification problems.</a:t>
                </a:r>
              </a:p>
              <a:p>
                <a:r>
                  <a:rPr lang="en-US" sz="2000" dirty="0">
                    <a:sym typeface="Huawei Sans" panose="020C0503030203020204" pitchFamily="34" charset="0"/>
                  </a:rPr>
                  <a:t>According to the model function of logistic regression, the loss function of logistic regression can be estimated as follows by using the maximum likelihood estimation:</a:t>
                </a:r>
              </a:p>
              <a:p>
                <a:endParaRPr lang="en-US" altLang="zh-CN" sz="2000" dirty="0">
                  <a:sym typeface="Huawei Sans" panose="020C0503030203020204" pitchFamily="34" charset="0"/>
                </a:endParaRPr>
              </a:p>
              <a:p>
                <a:endParaRPr lang="en-US" altLang="zh-CN" sz="1050" dirty="0">
                  <a:sym typeface="Huawei Sans" panose="020C0503030203020204" pitchFamily="34" charset="0"/>
                </a:endParaRPr>
              </a:p>
              <a:p>
                <a:r>
                  <a:rPr lang="en-US" sz="2000" dirty="0">
                    <a:sym typeface="Huawei Sans" panose="020C0503030203020204" pitchFamily="34" charset="0"/>
                  </a:rPr>
                  <a:t>where </a:t>
                </a:r>
                <a14:m>
                  <m:oMath xmlns:m="http://schemas.openxmlformats.org/officeDocument/2006/math">
                    <m:r>
                      <a:rPr lang="en-US" altLang="zh-CN" sz="1800" i="1" dirty="0">
                        <a:latin typeface="Cambria Math" panose="02040503050406030204" pitchFamily="18" charset="0"/>
                        <a:cs typeface="+mn-ea"/>
                        <a:sym typeface="Huawei Sans" panose="020C0503030203020204" pitchFamily="34" charset="0"/>
                      </a:rPr>
                      <m:t>𝑤</m:t>
                    </m:r>
                  </m:oMath>
                </a14:m>
                <a:r>
                  <a:rPr lang="en-US" sz="2000" dirty="0">
                    <a:sym typeface="Huawei Sans" panose="020C0503030203020204" pitchFamily="34" charset="0"/>
                  </a:rPr>
                  <a:t> indicates the weight parameter, </a:t>
                </a:r>
                <a14:m>
                  <m:oMath xmlns:m="http://schemas.openxmlformats.org/officeDocument/2006/math">
                    <m:r>
                      <a:rPr lang="en-US" altLang="zh-CN" sz="2000" b="0" i="1" smtClean="0">
                        <a:latin typeface="Cambria Math" panose="02040503050406030204" pitchFamily="18" charset="0"/>
                        <a:cs typeface="+mn-ea"/>
                        <a:sym typeface="Huawei Sans" panose="020C0503030203020204" pitchFamily="34" charset="0"/>
                      </a:rPr>
                      <m:t>𝑚</m:t>
                    </m:r>
                  </m:oMath>
                </a14:m>
                <a:r>
                  <a:rPr lang="en-US" sz="2000" dirty="0">
                    <a:sym typeface="Huawei Sans" panose="020C0503030203020204" pitchFamily="34" charset="0"/>
                  </a:rPr>
                  <a:t> indicates the number of samples, </a:t>
                </a:r>
                <a14:m>
                  <m:oMath xmlns:m="http://schemas.openxmlformats.org/officeDocument/2006/math">
                    <m:r>
                      <a:rPr lang="en-US" altLang="zh-CN" sz="1800" i="1">
                        <a:latin typeface="Cambria Math" panose="02040503050406030204" pitchFamily="18" charset="0"/>
                        <a:cs typeface="+mn-ea"/>
                        <a:sym typeface="Huawei Sans" panose="020C0503030203020204" pitchFamily="34" charset="0"/>
                      </a:rPr>
                      <m:t>𝑥</m:t>
                    </m:r>
                  </m:oMath>
                </a14:m>
                <a:r>
                  <a:rPr lang="en-US" sz="2000" dirty="0">
                    <a:sym typeface="Huawei Sans" panose="020C0503030203020204" pitchFamily="34" charset="0"/>
                  </a:rPr>
                  <a:t> indicates the sample, and </a:t>
                </a:r>
                <a14:m>
                  <m:oMath xmlns:m="http://schemas.openxmlformats.org/officeDocument/2006/math">
                    <m:r>
                      <a:rPr lang="en-US" altLang="zh-CN" sz="2000" i="1">
                        <a:latin typeface="Cambria Math" panose="02040503050406030204" pitchFamily="18" charset="0"/>
                        <a:cs typeface="+mn-ea"/>
                        <a:sym typeface="Huawei Sans" panose="020C0503030203020204" pitchFamily="34" charset="0"/>
                      </a:rPr>
                      <m:t>𝑦</m:t>
                    </m:r>
                  </m:oMath>
                </a14:m>
                <a:r>
                  <a:rPr lang="en-US" sz="2000" dirty="0">
                    <a:sym typeface="Huawei Sans" panose="020C0503030203020204" pitchFamily="34" charset="0"/>
                  </a:rPr>
                  <a:t> indicates the real value. The values of all the weight parameters </a:t>
                </a:r>
                <a14:m>
                  <m:oMath xmlns:m="http://schemas.openxmlformats.org/officeDocument/2006/math">
                    <m:r>
                      <a:rPr lang="en-US" altLang="zh-CN" sz="1800" i="1" dirty="0">
                        <a:latin typeface="Cambria Math" panose="02040503050406030204" pitchFamily="18" charset="0"/>
                        <a:cs typeface="+mn-ea"/>
                        <a:sym typeface="Huawei Sans" panose="020C0503030203020204" pitchFamily="34" charset="0"/>
                      </a:rPr>
                      <m:t>𝑤</m:t>
                    </m:r>
                  </m:oMath>
                </a14:m>
                <a:r>
                  <a:rPr lang="en-US" sz="2000" dirty="0">
                    <a:sym typeface="Huawei Sans" panose="020C0503030203020204" pitchFamily="34" charset="0"/>
                  </a:rPr>
                  <a:t> can also be obtained through the gradient descent algorithm.</a:t>
                </a:r>
              </a:p>
              <a:p>
                <a:endParaRPr lang="zh-CN" altLang="en-US" sz="2000" dirty="0">
                  <a:sym typeface="Huawei Sans" panose="020C0503030203020204" pitchFamily="34"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blipFill rotWithShape="0">
                <a:blip r:embed="rId4"/>
                <a:stretch>
                  <a:fillRect r="-739"/>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774432453"/>
              </p:ext>
            </p:extLst>
          </p:nvPr>
        </p:nvGraphicFramePr>
        <p:xfrm>
          <a:off x="2884488" y="3458430"/>
          <a:ext cx="5943600" cy="792162"/>
        </p:xfrm>
        <a:graphic>
          <a:graphicData uri="http://schemas.openxmlformats.org/presentationml/2006/ole">
            <mc:AlternateContent xmlns:mc="http://schemas.openxmlformats.org/markup-compatibility/2006">
              <mc:Choice xmlns:v="urn:schemas-microsoft-com:vml" Requires="v">
                <p:oleObj name="Equation" r:id="rId5" imgW="2895480" imgH="393480" progId="Equation.DSMT4">
                  <p:embed/>
                </p:oleObj>
              </mc:Choice>
              <mc:Fallback>
                <p:oleObj name="Equation" r:id="rId5" imgW="2895480" imgH="393480" progId="Equation.DSMT4">
                  <p:embed/>
                  <p:pic>
                    <p:nvPicPr>
                      <p:cNvPr id="0" name=""/>
                      <p:cNvPicPr/>
                      <p:nvPr/>
                    </p:nvPicPr>
                    <p:blipFill>
                      <a:blip r:embed="rId6"/>
                      <a:stretch>
                        <a:fillRect/>
                      </a:stretch>
                    </p:blipFill>
                    <p:spPr>
                      <a:xfrm>
                        <a:off x="2884488" y="3458430"/>
                        <a:ext cx="5943600" cy="792162"/>
                      </a:xfrm>
                      <a:prstGeom prst="rect">
                        <a:avLst/>
                      </a:prstGeom>
                    </p:spPr>
                  </p:pic>
                </p:oleObj>
              </mc:Fallback>
            </mc:AlternateContent>
          </a:graphicData>
        </a:graphic>
      </p:graphicFrame>
    </p:spTree>
    <p:extLst>
      <p:ext uri="{BB962C8B-B14F-4D97-AF65-F5344CB8AC3E}">
        <p14:creationId xmlns:p14="http://schemas.microsoft.com/office/powerpoint/2010/main" val="1967626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a:normAutofit fontScale="90000"/>
          </a:bodyPr>
          <a:lstStyle/>
          <a:p>
            <a:r>
              <a:rPr lang="en-US" dirty="0">
                <a:sym typeface="Huawei Sans" panose="020C0503030203020204" pitchFamily="34" charset="0"/>
              </a:rPr>
              <a:t>Logistic Regression Extension </a:t>
            </a:r>
            <a:r>
              <a:rPr lang="en-US" altLang="zh-CN" dirty="0">
                <a:sym typeface="Huawei Sans" panose="020C0503030203020204" pitchFamily="34" charset="0"/>
              </a:rPr>
              <a:t>-</a:t>
            </a:r>
            <a:r>
              <a:rPr lang="en-US" dirty="0">
                <a:sym typeface="Huawei Sans" panose="020C0503030203020204" pitchFamily="34" charset="0"/>
              </a:rPr>
              <a:t> </a:t>
            </a:r>
            <a:r>
              <a:rPr lang="en-US" dirty="0" err="1">
                <a:sym typeface="Huawei Sans" panose="020C0503030203020204" pitchFamily="34" charset="0"/>
              </a:rPr>
              <a:t>Softmax</a:t>
            </a:r>
            <a:r>
              <a:rPr lang="en-US" dirty="0">
                <a:sym typeface="Huawei Sans" panose="020C0503030203020204" pitchFamily="34" charset="0"/>
              </a:rPr>
              <a:t> Function (1)</a:t>
            </a:r>
          </a:p>
        </p:txBody>
      </p:sp>
      <p:sp>
        <p:nvSpPr>
          <p:cNvPr id="31" name="文本占位符 30"/>
          <p:cNvSpPr>
            <a:spLocks noGrp="1"/>
          </p:cNvSpPr>
          <p:nvPr>
            <p:ph type="body" sz="quarter" idx="10"/>
          </p:nvPr>
        </p:nvSpPr>
        <p:spPr>
          <a:xfrm>
            <a:off x="731838" y="1052514"/>
            <a:ext cx="10728326" cy="1479708"/>
          </a:xfrm>
        </p:spPr>
        <p:txBody>
          <a:bodyPr/>
          <a:lstStyle/>
          <a:p>
            <a:r>
              <a:rPr lang="en-US" dirty="0">
                <a:sym typeface="Huawei Sans" panose="020C0503030203020204" pitchFamily="34" charset="0"/>
              </a:rPr>
              <a:t>Logistic regression applies only to binary classification problems. For multi-class classification problems, use the </a:t>
            </a:r>
            <a:r>
              <a:rPr lang="en-US" dirty="0" err="1">
                <a:sym typeface="Huawei Sans" panose="020C0503030203020204" pitchFamily="34" charset="0"/>
              </a:rPr>
              <a:t>Softmax</a:t>
            </a:r>
            <a:r>
              <a:rPr lang="en-US" dirty="0">
                <a:sym typeface="Huawei Sans" panose="020C0503030203020204" pitchFamily="34" charset="0"/>
              </a:rPr>
              <a:t> function.</a:t>
            </a:r>
          </a:p>
        </p:txBody>
      </p:sp>
      <p:sp>
        <p:nvSpPr>
          <p:cNvPr id="4" name="object 4"/>
          <p:cNvSpPr/>
          <p:nvPr/>
        </p:nvSpPr>
        <p:spPr>
          <a:xfrm>
            <a:off x="5994400" y="2593144"/>
            <a:ext cx="0" cy="3363595"/>
          </a:xfrm>
          <a:custGeom>
            <a:avLst/>
            <a:gdLst/>
            <a:ahLst/>
            <a:cxnLst/>
            <a:rect l="l" t="t" r="r" b="b"/>
            <a:pathLst>
              <a:path h="3363595">
                <a:moveTo>
                  <a:pt x="0" y="0"/>
                </a:moveTo>
                <a:lnTo>
                  <a:pt x="1" y="3363156"/>
                </a:lnTo>
              </a:path>
            </a:pathLst>
          </a:custGeom>
          <a:ln w="6350">
            <a:solidFill>
              <a:srgbClr val="7F7F7F"/>
            </a:solidFill>
          </a:ln>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object 5"/>
          <p:cNvSpPr txBox="1"/>
          <p:nvPr/>
        </p:nvSpPr>
        <p:spPr>
          <a:xfrm>
            <a:off x="1523009" y="2504808"/>
            <a:ext cx="3310522" cy="276999"/>
          </a:xfrm>
          <a:prstGeom prst="rect">
            <a:avLst/>
          </a:prstGeom>
        </p:spPr>
        <p:txBody>
          <a:bodyPr vert="horz" wrap="square" lIns="0" tIns="0" rIns="0" bIns="0" rtlCol="0">
            <a:noAutofit/>
          </a:bodyPr>
          <a:lstStyle/>
          <a:p>
            <a:pPr marL="12700" algn="ctr" fontAlgn="ctr">
              <a:lnSpc>
                <a:spcPct val="100000"/>
              </a:lnSpc>
            </a:pP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Binary classification problem</a:t>
            </a:r>
          </a:p>
        </p:txBody>
      </p:sp>
      <p:sp>
        <p:nvSpPr>
          <p:cNvPr id="6" name="object 6"/>
          <p:cNvSpPr/>
          <p:nvPr/>
        </p:nvSpPr>
        <p:spPr>
          <a:xfrm>
            <a:off x="3489232" y="3279282"/>
            <a:ext cx="647903" cy="647903"/>
          </a:xfrm>
          <a:prstGeom prst="rect">
            <a:avLst/>
          </a:prstGeom>
          <a:blipFill>
            <a:blip r:embed="rId3"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p:nvPr/>
        </p:nvSpPr>
        <p:spPr>
          <a:xfrm>
            <a:off x="3489232" y="4710772"/>
            <a:ext cx="682711" cy="736045"/>
          </a:xfrm>
          <a:prstGeom prst="rect">
            <a:avLst/>
          </a:prstGeom>
          <a:blipFill>
            <a:blip r:embed="rId4"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8"/>
          <p:cNvSpPr/>
          <p:nvPr/>
        </p:nvSpPr>
        <p:spPr>
          <a:xfrm>
            <a:off x="1560575" y="4002023"/>
            <a:ext cx="679704" cy="676656"/>
          </a:xfrm>
          <a:prstGeom prst="rect">
            <a:avLst/>
          </a:prstGeom>
          <a:blipFill>
            <a:blip r:embed="rId5"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p:nvPr/>
        </p:nvSpPr>
        <p:spPr>
          <a:xfrm>
            <a:off x="2325466" y="3693168"/>
            <a:ext cx="852805" cy="704850"/>
          </a:xfrm>
          <a:custGeom>
            <a:avLst/>
            <a:gdLst/>
            <a:ahLst/>
            <a:cxnLst/>
            <a:rect l="l" t="t" r="r" b="b"/>
            <a:pathLst>
              <a:path w="852805" h="704850">
                <a:moveTo>
                  <a:pt x="791499" y="46079"/>
                </a:moveTo>
                <a:lnTo>
                  <a:pt x="0" y="699855"/>
                </a:lnTo>
                <a:lnTo>
                  <a:pt x="4044" y="704750"/>
                </a:lnTo>
                <a:lnTo>
                  <a:pt x="795542" y="50974"/>
                </a:lnTo>
                <a:lnTo>
                  <a:pt x="791499" y="46079"/>
                </a:lnTo>
                <a:close/>
              </a:path>
              <a:path w="852805" h="704850">
                <a:moveTo>
                  <a:pt x="835453" y="37990"/>
                </a:moveTo>
                <a:lnTo>
                  <a:pt x="801291" y="37990"/>
                </a:lnTo>
                <a:lnTo>
                  <a:pt x="805334" y="42886"/>
                </a:lnTo>
                <a:lnTo>
                  <a:pt x="795542" y="50974"/>
                </a:lnTo>
                <a:lnTo>
                  <a:pt x="817784" y="77901"/>
                </a:lnTo>
                <a:lnTo>
                  <a:pt x="835453" y="37990"/>
                </a:lnTo>
                <a:close/>
              </a:path>
              <a:path w="852805" h="704850">
                <a:moveTo>
                  <a:pt x="801291" y="37990"/>
                </a:moveTo>
                <a:lnTo>
                  <a:pt x="791499" y="46079"/>
                </a:lnTo>
                <a:lnTo>
                  <a:pt x="795542" y="50974"/>
                </a:lnTo>
                <a:lnTo>
                  <a:pt x="805334" y="42886"/>
                </a:lnTo>
                <a:lnTo>
                  <a:pt x="801291" y="37990"/>
                </a:lnTo>
                <a:close/>
              </a:path>
              <a:path w="852805" h="704850">
                <a:moveTo>
                  <a:pt x="852271" y="0"/>
                </a:moveTo>
                <a:lnTo>
                  <a:pt x="769258" y="19152"/>
                </a:lnTo>
                <a:lnTo>
                  <a:pt x="791499" y="46079"/>
                </a:lnTo>
                <a:lnTo>
                  <a:pt x="801291" y="37990"/>
                </a:lnTo>
                <a:lnTo>
                  <a:pt x="835453" y="37990"/>
                </a:lnTo>
                <a:lnTo>
                  <a:pt x="852271" y="0"/>
                </a:lnTo>
                <a:close/>
              </a:path>
            </a:pathLst>
          </a:custGeom>
          <a:solidFill>
            <a:srgbClr val="7F7F7F"/>
          </a:solid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object 10"/>
          <p:cNvSpPr/>
          <p:nvPr/>
        </p:nvSpPr>
        <p:spPr>
          <a:xfrm>
            <a:off x="2332714" y="4393238"/>
            <a:ext cx="744220" cy="751840"/>
          </a:xfrm>
          <a:custGeom>
            <a:avLst/>
            <a:gdLst/>
            <a:ahLst/>
            <a:cxnLst/>
            <a:rect l="l" t="t" r="r" b="b"/>
            <a:pathLst>
              <a:path w="744219" h="751839">
                <a:moveTo>
                  <a:pt x="688207" y="699615"/>
                </a:moveTo>
                <a:lnTo>
                  <a:pt x="663388" y="724187"/>
                </a:lnTo>
                <a:lnTo>
                  <a:pt x="744073" y="751533"/>
                </a:lnTo>
                <a:lnTo>
                  <a:pt x="730016" y="708642"/>
                </a:lnTo>
                <a:lnTo>
                  <a:pt x="697143" y="708642"/>
                </a:lnTo>
                <a:lnTo>
                  <a:pt x="688207" y="699615"/>
                </a:lnTo>
                <a:close/>
              </a:path>
              <a:path w="744219" h="751839">
                <a:moveTo>
                  <a:pt x="692720" y="695148"/>
                </a:moveTo>
                <a:lnTo>
                  <a:pt x="688207" y="699615"/>
                </a:lnTo>
                <a:lnTo>
                  <a:pt x="697143" y="708642"/>
                </a:lnTo>
                <a:lnTo>
                  <a:pt x="701655" y="704174"/>
                </a:lnTo>
                <a:lnTo>
                  <a:pt x="692720" y="695148"/>
                </a:lnTo>
                <a:close/>
              </a:path>
              <a:path w="744219" h="751839">
                <a:moveTo>
                  <a:pt x="717539" y="670576"/>
                </a:moveTo>
                <a:lnTo>
                  <a:pt x="692720" y="695148"/>
                </a:lnTo>
                <a:lnTo>
                  <a:pt x="701655" y="704174"/>
                </a:lnTo>
                <a:lnTo>
                  <a:pt x="697143" y="708642"/>
                </a:lnTo>
                <a:lnTo>
                  <a:pt x="730016" y="708642"/>
                </a:lnTo>
                <a:lnTo>
                  <a:pt x="717539" y="670576"/>
                </a:lnTo>
                <a:close/>
              </a:path>
              <a:path w="744219" h="751839">
                <a:moveTo>
                  <a:pt x="4512" y="0"/>
                </a:moveTo>
                <a:lnTo>
                  <a:pt x="0" y="4467"/>
                </a:lnTo>
                <a:lnTo>
                  <a:pt x="688207" y="699615"/>
                </a:lnTo>
                <a:lnTo>
                  <a:pt x="692720" y="695148"/>
                </a:lnTo>
                <a:lnTo>
                  <a:pt x="4512" y="0"/>
                </a:lnTo>
                <a:close/>
              </a:path>
            </a:pathLst>
          </a:custGeom>
          <a:solidFill>
            <a:srgbClr val="7F7F7F"/>
          </a:solid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object 11"/>
          <p:cNvSpPr txBox="1"/>
          <p:nvPr/>
        </p:nvSpPr>
        <p:spPr>
          <a:xfrm>
            <a:off x="3208536" y="5514340"/>
            <a:ext cx="1357470" cy="276999"/>
          </a:xfrm>
          <a:prstGeom prst="rect">
            <a:avLst/>
          </a:prstGeom>
        </p:spPr>
        <p:txBody>
          <a:bodyPr vert="horz" wrap="square" lIns="0" tIns="0" rIns="0" bIns="0" rtlCol="0">
            <a:noAutofit/>
          </a:bodyPr>
          <a:lstStyle/>
          <a:p>
            <a:pPr marL="12700" algn="ctr"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Female?</a:t>
            </a:r>
          </a:p>
        </p:txBody>
      </p:sp>
      <p:sp>
        <p:nvSpPr>
          <p:cNvPr id="12" name="object 12"/>
          <p:cNvSpPr/>
          <p:nvPr/>
        </p:nvSpPr>
        <p:spPr>
          <a:xfrm>
            <a:off x="8815445" y="2907006"/>
            <a:ext cx="602704" cy="602704"/>
          </a:xfrm>
          <a:prstGeom prst="rect">
            <a:avLst/>
          </a:prstGeom>
          <a:blipFill>
            <a:blip r:embed="rId6"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object 13"/>
          <p:cNvSpPr/>
          <p:nvPr/>
        </p:nvSpPr>
        <p:spPr>
          <a:xfrm>
            <a:off x="8835904" y="3759079"/>
            <a:ext cx="524798" cy="524798"/>
          </a:xfrm>
          <a:prstGeom prst="rect">
            <a:avLst/>
          </a:prstGeom>
          <a:blipFill>
            <a:blip r:embed="rId7"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p:nvPr/>
        </p:nvSpPr>
        <p:spPr>
          <a:xfrm>
            <a:off x="8814946" y="4533248"/>
            <a:ext cx="545755" cy="545755"/>
          </a:xfrm>
          <a:prstGeom prst="rect">
            <a:avLst/>
          </a:prstGeom>
          <a:blipFill>
            <a:blip r:embed="rId8"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object 15"/>
          <p:cNvSpPr/>
          <p:nvPr/>
        </p:nvSpPr>
        <p:spPr>
          <a:xfrm>
            <a:off x="8924925" y="5392864"/>
            <a:ext cx="441417" cy="441417"/>
          </a:xfrm>
          <a:prstGeom prst="rect">
            <a:avLst/>
          </a:prstGeom>
          <a:blipFill>
            <a:blip r:embed="rId9"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p:nvPr/>
        </p:nvSpPr>
        <p:spPr>
          <a:xfrm>
            <a:off x="6995159" y="4005071"/>
            <a:ext cx="649224" cy="649224"/>
          </a:xfrm>
          <a:prstGeom prst="rect">
            <a:avLst/>
          </a:prstGeom>
          <a:blipFill>
            <a:blip r:embed="rId10"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p:nvPr/>
        </p:nvSpPr>
        <p:spPr>
          <a:xfrm>
            <a:off x="7753232" y="3420812"/>
            <a:ext cx="817244" cy="1002030"/>
          </a:xfrm>
          <a:custGeom>
            <a:avLst/>
            <a:gdLst/>
            <a:ahLst/>
            <a:cxnLst/>
            <a:rect l="l" t="t" r="r" b="b"/>
            <a:pathLst>
              <a:path w="817245" h="1002029">
                <a:moveTo>
                  <a:pt x="766347" y="57062"/>
                </a:moveTo>
                <a:lnTo>
                  <a:pt x="0" y="997402"/>
                </a:lnTo>
                <a:lnTo>
                  <a:pt x="4922" y="1001412"/>
                </a:lnTo>
                <a:lnTo>
                  <a:pt x="771269" y="61073"/>
                </a:lnTo>
                <a:lnTo>
                  <a:pt x="766347" y="57062"/>
                </a:lnTo>
                <a:close/>
              </a:path>
              <a:path w="817245" h="1002029">
                <a:moveTo>
                  <a:pt x="806380" y="47218"/>
                </a:moveTo>
                <a:lnTo>
                  <a:pt x="774369" y="47218"/>
                </a:lnTo>
                <a:lnTo>
                  <a:pt x="779292" y="51229"/>
                </a:lnTo>
                <a:lnTo>
                  <a:pt x="771269" y="61073"/>
                </a:lnTo>
                <a:lnTo>
                  <a:pt x="798342" y="83138"/>
                </a:lnTo>
                <a:lnTo>
                  <a:pt x="806380" y="47218"/>
                </a:lnTo>
                <a:close/>
              </a:path>
              <a:path w="817245" h="1002029">
                <a:moveTo>
                  <a:pt x="774369" y="47218"/>
                </a:moveTo>
                <a:lnTo>
                  <a:pt x="766347" y="57062"/>
                </a:lnTo>
                <a:lnTo>
                  <a:pt x="771269" y="61073"/>
                </a:lnTo>
                <a:lnTo>
                  <a:pt x="779292" y="51229"/>
                </a:lnTo>
                <a:lnTo>
                  <a:pt x="774369" y="47218"/>
                </a:lnTo>
                <a:close/>
              </a:path>
              <a:path w="817245" h="1002029">
                <a:moveTo>
                  <a:pt x="816947" y="0"/>
                </a:moveTo>
                <a:lnTo>
                  <a:pt x="739274" y="34998"/>
                </a:lnTo>
                <a:lnTo>
                  <a:pt x="766347" y="57062"/>
                </a:lnTo>
                <a:lnTo>
                  <a:pt x="774369" y="47218"/>
                </a:lnTo>
                <a:lnTo>
                  <a:pt x="806380" y="47218"/>
                </a:lnTo>
                <a:lnTo>
                  <a:pt x="816947" y="0"/>
                </a:lnTo>
                <a:close/>
              </a:path>
            </a:pathLst>
          </a:custGeom>
          <a:solidFill>
            <a:srgbClr val="7F7F7F"/>
          </a:solid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object 18"/>
          <p:cNvSpPr/>
          <p:nvPr/>
        </p:nvSpPr>
        <p:spPr>
          <a:xfrm>
            <a:off x="7753098" y="4393643"/>
            <a:ext cx="861060" cy="1220470"/>
          </a:xfrm>
          <a:custGeom>
            <a:avLst/>
            <a:gdLst/>
            <a:ahLst/>
            <a:cxnLst/>
            <a:rect l="l" t="t" r="r" b="b"/>
            <a:pathLst>
              <a:path w="861059" h="1220470">
                <a:moveTo>
                  <a:pt x="814115" y="1159461"/>
                </a:moveTo>
                <a:lnTo>
                  <a:pt x="785563" y="1179573"/>
                </a:lnTo>
                <a:lnTo>
                  <a:pt x="860592" y="1219930"/>
                </a:lnTo>
                <a:lnTo>
                  <a:pt x="853022" y="1169845"/>
                </a:lnTo>
                <a:lnTo>
                  <a:pt x="821429" y="1169845"/>
                </a:lnTo>
                <a:lnTo>
                  <a:pt x="814115" y="1159461"/>
                </a:lnTo>
                <a:close/>
              </a:path>
              <a:path w="861059" h="1220470">
                <a:moveTo>
                  <a:pt x="819307" y="1155804"/>
                </a:moveTo>
                <a:lnTo>
                  <a:pt x="814115" y="1159461"/>
                </a:lnTo>
                <a:lnTo>
                  <a:pt x="821429" y="1169845"/>
                </a:lnTo>
                <a:lnTo>
                  <a:pt x="826621" y="1166187"/>
                </a:lnTo>
                <a:lnTo>
                  <a:pt x="819307" y="1155804"/>
                </a:lnTo>
                <a:close/>
              </a:path>
              <a:path w="861059" h="1220470">
                <a:moveTo>
                  <a:pt x="847860" y="1135692"/>
                </a:moveTo>
                <a:lnTo>
                  <a:pt x="819307" y="1155804"/>
                </a:lnTo>
                <a:lnTo>
                  <a:pt x="826621" y="1166187"/>
                </a:lnTo>
                <a:lnTo>
                  <a:pt x="821429" y="1169845"/>
                </a:lnTo>
                <a:lnTo>
                  <a:pt x="853022" y="1169845"/>
                </a:lnTo>
                <a:lnTo>
                  <a:pt x="847860" y="1135692"/>
                </a:lnTo>
                <a:close/>
              </a:path>
              <a:path w="861059" h="1220470">
                <a:moveTo>
                  <a:pt x="5191" y="0"/>
                </a:moveTo>
                <a:lnTo>
                  <a:pt x="0" y="3656"/>
                </a:lnTo>
                <a:lnTo>
                  <a:pt x="814115" y="1159461"/>
                </a:lnTo>
                <a:lnTo>
                  <a:pt x="819307" y="1155804"/>
                </a:lnTo>
                <a:lnTo>
                  <a:pt x="5191" y="0"/>
                </a:lnTo>
                <a:close/>
              </a:path>
            </a:pathLst>
          </a:custGeom>
          <a:solidFill>
            <a:srgbClr val="7F7F7F"/>
          </a:solid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nvSpPr>
        <p:spPr>
          <a:xfrm>
            <a:off x="7755545" y="4050005"/>
            <a:ext cx="858519" cy="360680"/>
          </a:xfrm>
          <a:custGeom>
            <a:avLst/>
            <a:gdLst/>
            <a:ahLst/>
            <a:cxnLst/>
            <a:rect l="l" t="t" r="r" b="b"/>
            <a:pathLst>
              <a:path w="858520" h="360679">
                <a:moveTo>
                  <a:pt x="786431" y="32317"/>
                </a:moveTo>
                <a:lnTo>
                  <a:pt x="0" y="354576"/>
                </a:lnTo>
                <a:lnTo>
                  <a:pt x="2407" y="360451"/>
                </a:lnTo>
                <a:lnTo>
                  <a:pt x="788838" y="38192"/>
                </a:lnTo>
                <a:lnTo>
                  <a:pt x="786431" y="32317"/>
                </a:lnTo>
                <a:close/>
              </a:path>
              <a:path w="858520" h="360679">
                <a:moveTo>
                  <a:pt x="839669" y="27501"/>
                </a:moveTo>
                <a:lnTo>
                  <a:pt x="798183" y="27501"/>
                </a:lnTo>
                <a:lnTo>
                  <a:pt x="800591" y="33376"/>
                </a:lnTo>
                <a:lnTo>
                  <a:pt x="788838" y="38192"/>
                </a:lnTo>
                <a:lnTo>
                  <a:pt x="802081" y="70510"/>
                </a:lnTo>
                <a:lnTo>
                  <a:pt x="839669" y="27501"/>
                </a:lnTo>
                <a:close/>
              </a:path>
              <a:path w="858520" h="360679">
                <a:moveTo>
                  <a:pt x="798183" y="27501"/>
                </a:moveTo>
                <a:lnTo>
                  <a:pt x="786431" y="32317"/>
                </a:lnTo>
                <a:lnTo>
                  <a:pt x="788838" y="38192"/>
                </a:lnTo>
                <a:lnTo>
                  <a:pt x="800591" y="33376"/>
                </a:lnTo>
                <a:lnTo>
                  <a:pt x="798183" y="27501"/>
                </a:lnTo>
                <a:close/>
              </a:path>
              <a:path w="858520" h="360679">
                <a:moveTo>
                  <a:pt x="773188" y="0"/>
                </a:moveTo>
                <a:lnTo>
                  <a:pt x="786431" y="32317"/>
                </a:lnTo>
                <a:lnTo>
                  <a:pt x="798183" y="27501"/>
                </a:lnTo>
                <a:lnTo>
                  <a:pt x="839669" y="27501"/>
                </a:lnTo>
                <a:lnTo>
                  <a:pt x="858145" y="6361"/>
                </a:lnTo>
                <a:lnTo>
                  <a:pt x="773188" y="0"/>
                </a:lnTo>
                <a:close/>
              </a:path>
            </a:pathLst>
          </a:custGeom>
          <a:solidFill>
            <a:srgbClr val="7F7F7F"/>
          </a:solid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p:nvPr/>
        </p:nvSpPr>
        <p:spPr>
          <a:xfrm>
            <a:off x="7754382" y="4404629"/>
            <a:ext cx="852169" cy="392430"/>
          </a:xfrm>
          <a:custGeom>
            <a:avLst/>
            <a:gdLst/>
            <a:ahLst/>
            <a:cxnLst/>
            <a:rect l="l" t="t" r="r" b="b"/>
            <a:pathLst>
              <a:path w="852170" h="392429">
                <a:moveTo>
                  <a:pt x="780861" y="360195"/>
                </a:moveTo>
                <a:lnTo>
                  <a:pt x="766427" y="391996"/>
                </a:lnTo>
                <a:lnTo>
                  <a:pt x="851561" y="388796"/>
                </a:lnTo>
                <a:lnTo>
                  <a:pt x="832635" y="365443"/>
                </a:lnTo>
                <a:lnTo>
                  <a:pt x="792425" y="365443"/>
                </a:lnTo>
                <a:lnTo>
                  <a:pt x="780861" y="360195"/>
                </a:lnTo>
                <a:close/>
              </a:path>
              <a:path w="852170" h="392429">
                <a:moveTo>
                  <a:pt x="783485" y="354412"/>
                </a:moveTo>
                <a:lnTo>
                  <a:pt x="780861" y="360195"/>
                </a:lnTo>
                <a:lnTo>
                  <a:pt x="792425" y="365443"/>
                </a:lnTo>
                <a:lnTo>
                  <a:pt x="795050" y="359661"/>
                </a:lnTo>
                <a:lnTo>
                  <a:pt x="783485" y="354412"/>
                </a:lnTo>
                <a:close/>
              </a:path>
              <a:path w="852170" h="392429">
                <a:moveTo>
                  <a:pt x="797920" y="322609"/>
                </a:moveTo>
                <a:lnTo>
                  <a:pt x="783485" y="354412"/>
                </a:lnTo>
                <a:lnTo>
                  <a:pt x="795050" y="359661"/>
                </a:lnTo>
                <a:lnTo>
                  <a:pt x="792425" y="365443"/>
                </a:lnTo>
                <a:lnTo>
                  <a:pt x="832635" y="365443"/>
                </a:lnTo>
                <a:lnTo>
                  <a:pt x="797920" y="322609"/>
                </a:lnTo>
                <a:close/>
              </a:path>
              <a:path w="852170" h="392429">
                <a:moveTo>
                  <a:pt x="2623" y="0"/>
                </a:moveTo>
                <a:lnTo>
                  <a:pt x="0" y="5782"/>
                </a:lnTo>
                <a:lnTo>
                  <a:pt x="780861" y="360195"/>
                </a:lnTo>
                <a:lnTo>
                  <a:pt x="783485" y="354412"/>
                </a:lnTo>
                <a:lnTo>
                  <a:pt x="2623" y="0"/>
                </a:lnTo>
                <a:close/>
              </a:path>
            </a:pathLst>
          </a:custGeom>
          <a:solidFill>
            <a:srgbClr val="7F7F7F"/>
          </a:solid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object 21"/>
          <p:cNvSpPr txBox="1"/>
          <p:nvPr/>
        </p:nvSpPr>
        <p:spPr>
          <a:xfrm>
            <a:off x="9552797" y="3130803"/>
            <a:ext cx="1696228"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Grape?</a:t>
            </a:r>
          </a:p>
        </p:txBody>
      </p:sp>
      <p:sp>
        <p:nvSpPr>
          <p:cNvPr id="23" name="object 23"/>
          <p:cNvSpPr txBox="1"/>
          <p:nvPr/>
        </p:nvSpPr>
        <p:spPr>
          <a:xfrm>
            <a:off x="9552797" y="4743195"/>
            <a:ext cx="1696228"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Apple?</a:t>
            </a:r>
          </a:p>
        </p:txBody>
      </p:sp>
      <p:sp>
        <p:nvSpPr>
          <p:cNvPr id="24" name="object 24"/>
          <p:cNvSpPr txBox="1"/>
          <p:nvPr/>
        </p:nvSpPr>
        <p:spPr>
          <a:xfrm>
            <a:off x="9552797" y="5532628"/>
            <a:ext cx="1696228"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Banana?</a:t>
            </a:r>
          </a:p>
        </p:txBody>
      </p:sp>
      <p:sp>
        <p:nvSpPr>
          <p:cNvPr id="25" name="object 25"/>
          <p:cNvSpPr txBox="1"/>
          <p:nvPr/>
        </p:nvSpPr>
        <p:spPr>
          <a:xfrm>
            <a:off x="6588994" y="2504808"/>
            <a:ext cx="4259210" cy="276999"/>
          </a:xfrm>
          <a:prstGeom prst="rect">
            <a:avLst/>
          </a:prstGeom>
        </p:spPr>
        <p:txBody>
          <a:bodyPr vert="horz" wrap="square" lIns="0" tIns="0" rIns="0" bIns="0" rtlCol="0">
            <a:noAutofit/>
          </a:bodyPr>
          <a:lstStyle/>
          <a:p>
            <a:pPr marL="12700" algn="ctr" fontAlgn="ctr">
              <a:lnSpc>
                <a:spcPct val="100000"/>
              </a:lnSpc>
            </a:pP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Multi-class classification problem</a:t>
            </a:r>
          </a:p>
        </p:txBody>
      </p:sp>
      <p:sp>
        <p:nvSpPr>
          <p:cNvPr id="32" name="object 11"/>
          <p:cNvSpPr txBox="1"/>
          <p:nvPr/>
        </p:nvSpPr>
        <p:spPr>
          <a:xfrm>
            <a:off x="3268480" y="4032498"/>
            <a:ext cx="1111217" cy="276999"/>
          </a:xfrm>
          <a:prstGeom prst="rect">
            <a:avLst/>
          </a:prstGeom>
        </p:spPr>
        <p:txBody>
          <a:bodyPr vert="horz" wrap="square" lIns="0" tIns="0" rIns="0" bIns="0" rtlCol="0">
            <a:noAutofit/>
          </a:bodyPr>
          <a:lstStyle/>
          <a:p>
            <a:pPr marL="12700" algn="ctr"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Male?</a:t>
            </a:r>
          </a:p>
        </p:txBody>
      </p:sp>
      <p:sp>
        <p:nvSpPr>
          <p:cNvPr id="33" name="object 21"/>
          <p:cNvSpPr txBox="1"/>
          <p:nvPr/>
        </p:nvSpPr>
        <p:spPr>
          <a:xfrm>
            <a:off x="9582542" y="3960954"/>
            <a:ext cx="1422109"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Orange?</a:t>
            </a:r>
          </a:p>
        </p:txBody>
      </p:sp>
    </p:spTree>
    <p:extLst>
      <p:ext uri="{BB962C8B-B14F-4D97-AF65-F5344CB8AC3E}">
        <p14:creationId xmlns:p14="http://schemas.microsoft.com/office/powerpoint/2010/main" val="269085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sym typeface="Huawei Sans" panose="020C0503030203020204" pitchFamily="34" charset="0"/>
              </a:rPr>
              <a:t>Logistic Regression Extension </a:t>
            </a:r>
            <a:r>
              <a:rPr lang="en-US" altLang="zh-CN" dirty="0">
                <a:sym typeface="Huawei Sans" panose="020C0503030203020204" pitchFamily="34" charset="0"/>
              </a:rPr>
              <a:t>-</a:t>
            </a:r>
            <a:r>
              <a:rPr lang="en-US" dirty="0">
                <a:sym typeface="Huawei Sans" panose="020C0503030203020204" pitchFamily="34" charset="0"/>
              </a:rPr>
              <a:t> </a:t>
            </a:r>
            <a:r>
              <a:rPr lang="en-US" dirty="0" err="1">
                <a:sym typeface="Huawei Sans" panose="020C0503030203020204" pitchFamily="34" charset="0"/>
              </a:rPr>
              <a:t>Softmax</a:t>
            </a:r>
            <a:r>
              <a:rPr lang="en-US" dirty="0">
                <a:sym typeface="Huawei Sans" panose="020C0503030203020204" pitchFamily="34" charset="0"/>
              </a:rPr>
              <a:t> Function (2)</a:t>
            </a:r>
          </a:p>
        </p:txBody>
      </p:sp>
      <p:sp>
        <p:nvSpPr>
          <p:cNvPr id="3" name="文本占位符 2"/>
          <p:cNvSpPr>
            <a:spLocks noGrp="1"/>
          </p:cNvSpPr>
          <p:nvPr>
            <p:ph type="body" sz="quarter" idx="10"/>
          </p:nvPr>
        </p:nvSpPr>
        <p:spPr/>
        <p:txBody>
          <a:bodyPr/>
          <a:lstStyle/>
          <a:p>
            <a:r>
              <a:rPr lang="en-US">
                <a:sym typeface="Huawei Sans" panose="020C0503030203020204" pitchFamily="34" charset="0"/>
              </a:rPr>
              <a:t>Softmax regression is a generalization of logistic regression that we can use for K-class classification.</a:t>
            </a:r>
          </a:p>
          <a:p>
            <a:r>
              <a:rPr lang="en-US">
                <a:sym typeface="Huawei Sans" panose="020C0503030203020204" pitchFamily="34" charset="0"/>
              </a:rPr>
              <a:t>The Softmax function is used to map a K-dimensional vector of arbitrary real values to another K-dimensional vector of real values, where each vector element is in the interval (0, 1).</a:t>
            </a:r>
          </a:p>
          <a:p>
            <a:r>
              <a:rPr lang="en-US">
                <a:sym typeface="Huawei Sans" panose="020C0503030203020204" pitchFamily="34" charset="0"/>
              </a:rPr>
              <a:t>The regression probability function of Softmax is as follows:</a:t>
            </a:r>
          </a:p>
          <a:p>
            <a:endParaRPr lang="en-US" altLang="zh-CN">
              <a:sym typeface="Huawei Sans" panose="020C0503030203020204" pitchFamily="34" charset="0"/>
            </a:endParaRPr>
          </a:p>
          <a:p>
            <a:endParaRPr lang="en-US" altLang="zh-CN">
              <a:sym typeface="Huawei Sans" panose="020C0503030203020204" pitchFamily="34" charset="0"/>
            </a:endParaRPr>
          </a:p>
          <a:p>
            <a:endParaRPr lang="en-US" altLang="zh-CN">
              <a:sym typeface="Huawei Sans" panose="020C0503030203020204" pitchFamily="34" charset="0"/>
            </a:endParaRPr>
          </a:p>
          <a:p>
            <a:endParaRPr lang="zh-CN" altLang="en-US" dirty="0">
              <a:sym typeface="Huawei Sans" panose="020C0503030203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4138534759"/>
              </p:ext>
            </p:extLst>
          </p:nvPr>
        </p:nvGraphicFramePr>
        <p:xfrm>
          <a:off x="2882828" y="4244115"/>
          <a:ext cx="5719762" cy="1655762"/>
        </p:xfrm>
        <a:graphic>
          <a:graphicData uri="http://schemas.openxmlformats.org/presentationml/2006/ole">
            <mc:AlternateContent xmlns:mc="http://schemas.openxmlformats.org/markup-compatibility/2006">
              <mc:Choice xmlns:v="urn:schemas-microsoft-com:vml" Requires="v">
                <p:oleObj name="Equation" r:id="rId3" imgW="2323800" imgH="672840" progId="Equation.DSMT4">
                  <p:embed/>
                </p:oleObj>
              </mc:Choice>
              <mc:Fallback>
                <p:oleObj name="Equation" r:id="rId3" imgW="2323800" imgH="672840" progId="Equation.DSMT4">
                  <p:embed/>
                  <p:pic>
                    <p:nvPicPr>
                      <p:cNvPr id="0" name=""/>
                      <p:cNvPicPr/>
                      <p:nvPr/>
                    </p:nvPicPr>
                    <p:blipFill>
                      <a:blip r:embed="rId4"/>
                      <a:stretch>
                        <a:fillRect/>
                      </a:stretch>
                    </p:blipFill>
                    <p:spPr>
                      <a:xfrm>
                        <a:off x="2882828" y="4244115"/>
                        <a:ext cx="5719762" cy="1655762"/>
                      </a:xfrm>
                      <a:prstGeom prst="rect">
                        <a:avLst/>
                      </a:prstGeom>
                    </p:spPr>
                  </p:pic>
                </p:oleObj>
              </mc:Fallback>
            </mc:AlternateContent>
          </a:graphicData>
        </a:graphic>
      </p:graphicFrame>
    </p:spTree>
    <p:extLst>
      <p:ext uri="{BB962C8B-B14F-4D97-AF65-F5344CB8AC3E}">
        <p14:creationId xmlns:p14="http://schemas.microsoft.com/office/powerpoint/2010/main" val="134849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p:txBody>
          <a:bodyPr wrap="square">
            <a:noAutofit/>
          </a:bodyPr>
          <a:lstStyle/>
          <a:p>
            <a:r>
              <a:rPr lang="en-US" dirty="0">
                <a:sym typeface="Huawei Sans" panose="020C0503030203020204" pitchFamily="34" charset="0"/>
              </a:rPr>
              <a:t>Logistic Regression Extension </a:t>
            </a:r>
            <a:r>
              <a:rPr lang="en-US" altLang="zh-CN" dirty="0">
                <a:sym typeface="Huawei Sans" panose="020C0503030203020204" pitchFamily="34" charset="0"/>
              </a:rPr>
              <a:t>-</a:t>
            </a:r>
            <a:r>
              <a:rPr lang="en-US" dirty="0">
                <a:sym typeface="Huawei Sans" panose="020C0503030203020204" pitchFamily="34" charset="0"/>
              </a:rPr>
              <a:t> </a:t>
            </a:r>
            <a:r>
              <a:rPr lang="en-US" dirty="0" err="1">
                <a:sym typeface="Huawei Sans" panose="020C0503030203020204" pitchFamily="34" charset="0"/>
              </a:rPr>
              <a:t>Softmax</a:t>
            </a:r>
            <a:r>
              <a:rPr lang="en-US" dirty="0">
                <a:sym typeface="Huawei Sans" panose="020C0503030203020204" pitchFamily="34" charset="0"/>
              </a:rPr>
              <a:t> Function (3)</a:t>
            </a:r>
          </a:p>
        </p:txBody>
      </p:sp>
      <p:sp>
        <p:nvSpPr>
          <p:cNvPr id="23" name="文本占位符 22"/>
          <p:cNvSpPr>
            <a:spLocks noGrp="1"/>
          </p:cNvSpPr>
          <p:nvPr>
            <p:ph type="body" sz="quarter" idx="10"/>
          </p:nvPr>
        </p:nvSpPr>
        <p:spPr>
          <a:xfrm>
            <a:off x="1228612" y="1298327"/>
            <a:ext cx="10728326" cy="1855089"/>
          </a:xfrm>
        </p:spPr>
        <p:txBody>
          <a:bodyPr wrap="square">
            <a:noAutofit/>
          </a:bodyPr>
          <a:lstStyle/>
          <a:p>
            <a:r>
              <a:rPr lang="en-US" sz="2000" dirty="0" err="1">
                <a:sym typeface="Huawei Sans" panose="020C0503030203020204" pitchFamily="34" charset="0"/>
              </a:rPr>
              <a:t>Softmax</a:t>
            </a:r>
            <a:r>
              <a:rPr lang="en-US" sz="2000" dirty="0">
                <a:sym typeface="Huawei Sans" panose="020C0503030203020204" pitchFamily="34" charset="0"/>
              </a:rPr>
              <a:t> assigns a probability to each class in a multi-class problem. These probabilities must add up to 1.</a:t>
            </a:r>
          </a:p>
          <a:p>
            <a:pPr marL="654050" lvl="1" indent="-339725"/>
            <a:r>
              <a:rPr lang="en-US" sz="1800" dirty="0" err="1">
                <a:sym typeface="Huawei Sans" panose="020C0503030203020204" pitchFamily="34" charset="0"/>
              </a:rPr>
              <a:t>Softmax</a:t>
            </a:r>
            <a:r>
              <a:rPr lang="en-US" sz="1800" dirty="0">
                <a:sym typeface="Huawei Sans" panose="020C0503030203020204" pitchFamily="34" charset="0"/>
              </a:rPr>
              <a:t> may produce a form belonging to a particular class. Example:</a:t>
            </a:r>
          </a:p>
          <a:p>
            <a:endParaRPr lang="zh-CN" altLang="en-US" sz="2000" dirty="0">
              <a:sym typeface="Huawei Sans" panose="020C0503030203020204" pitchFamily="34" charset="0"/>
            </a:endParaRPr>
          </a:p>
        </p:txBody>
      </p:sp>
      <p:sp>
        <p:nvSpPr>
          <p:cNvPr id="5" name="object 5"/>
          <p:cNvSpPr/>
          <p:nvPr/>
        </p:nvSpPr>
        <p:spPr>
          <a:xfrm>
            <a:off x="3430563" y="2901208"/>
            <a:ext cx="602704" cy="602703"/>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object 6"/>
          <p:cNvSpPr/>
          <p:nvPr/>
        </p:nvSpPr>
        <p:spPr>
          <a:xfrm>
            <a:off x="3451021" y="3753282"/>
            <a:ext cx="524798" cy="524798"/>
          </a:xfrm>
          <a:prstGeom prst="rect">
            <a:avLst/>
          </a:prstGeom>
          <a:blipFill>
            <a:blip r:embed="rId4"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p:nvPr/>
        </p:nvSpPr>
        <p:spPr>
          <a:xfrm>
            <a:off x="3430064" y="4527449"/>
            <a:ext cx="545755" cy="545755"/>
          </a:xfrm>
          <a:prstGeom prst="rect">
            <a:avLst/>
          </a:prstGeom>
          <a:blipFill>
            <a:blip r:embed="rId5"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8"/>
          <p:cNvSpPr/>
          <p:nvPr/>
        </p:nvSpPr>
        <p:spPr>
          <a:xfrm>
            <a:off x="3540042" y="5387066"/>
            <a:ext cx="441417" cy="441417"/>
          </a:xfrm>
          <a:prstGeom prst="rect">
            <a:avLst/>
          </a:prstGeom>
          <a:blipFill>
            <a:blip r:embed="rId6"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p:nvPr/>
        </p:nvSpPr>
        <p:spPr>
          <a:xfrm>
            <a:off x="1610612" y="4000884"/>
            <a:ext cx="649223" cy="646176"/>
          </a:xfrm>
          <a:prstGeom prst="rect">
            <a:avLst/>
          </a:prstGeom>
          <a:blipFill>
            <a:blip r:embed="rId7"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object 10"/>
          <p:cNvSpPr/>
          <p:nvPr/>
        </p:nvSpPr>
        <p:spPr>
          <a:xfrm>
            <a:off x="2368352" y="3415013"/>
            <a:ext cx="817244" cy="1002030"/>
          </a:xfrm>
          <a:custGeom>
            <a:avLst/>
            <a:gdLst/>
            <a:ahLst/>
            <a:cxnLst/>
            <a:rect l="l" t="t" r="r" b="b"/>
            <a:pathLst>
              <a:path w="817245" h="1002029">
                <a:moveTo>
                  <a:pt x="766346" y="57063"/>
                </a:moveTo>
                <a:lnTo>
                  <a:pt x="0" y="997402"/>
                </a:lnTo>
                <a:lnTo>
                  <a:pt x="4921" y="1001414"/>
                </a:lnTo>
                <a:lnTo>
                  <a:pt x="771268" y="61074"/>
                </a:lnTo>
                <a:lnTo>
                  <a:pt x="766346" y="57063"/>
                </a:lnTo>
                <a:close/>
              </a:path>
              <a:path w="817245" h="1002029">
                <a:moveTo>
                  <a:pt x="806380" y="47218"/>
                </a:moveTo>
                <a:lnTo>
                  <a:pt x="774369" y="47218"/>
                </a:lnTo>
                <a:lnTo>
                  <a:pt x="779291" y="51230"/>
                </a:lnTo>
                <a:lnTo>
                  <a:pt x="771268" y="61074"/>
                </a:lnTo>
                <a:lnTo>
                  <a:pt x="798342" y="83138"/>
                </a:lnTo>
                <a:lnTo>
                  <a:pt x="806380" y="47218"/>
                </a:lnTo>
                <a:close/>
              </a:path>
              <a:path w="817245" h="1002029">
                <a:moveTo>
                  <a:pt x="774369" y="47218"/>
                </a:moveTo>
                <a:lnTo>
                  <a:pt x="766346" y="57063"/>
                </a:lnTo>
                <a:lnTo>
                  <a:pt x="771268" y="61074"/>
                </a:lnTo>
                <a:lnTo>
                  <a:pt x="779291" y="51230"/>
                </a:lnTo>
                <a:lnTo>
                  <a:pt x="774369" y="47218"/>
                </a:lnTo>
                <a:close/>
              </a:path>
              <a:path w="817245" h="1002029">
                <a:moveTo>
                  <a:pt x="816946" y="0"/>
                </a:moveTo>
                <a:lnTo>
                  <a:pt x="739273" y="34999"/>
                </a:lnTo>
                <a:lnTo>
                  <a:pt x="766346" y="57063"/>
                </a:lnTo>
                <a:lnTo>
                  <a:pt x="774369" y="47218"/>
                </a:lnTo>
                <a:lnTo>
                  <a:pt x="806380" y="47218"/>
                </a:lnTo>
                <a:lnTo>
                  <a:pt x="816946" y="0"/>
                </a:lnTo>
                <a:close/>
              </a:path>
            </a:pathLst>
          </a:custGeom>
          <a:solidFill>
            <a:srgbClr val="7F7F7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object 11"/>
          <p:cNvSpPr/>
          <p:nvPr/>
        </p:nvSpPr>
        <p:spPr>
          <a:xfrm>
            <a:off x="2368217" y="4387845"/>
            <a:ext cx="861060" cy="1220470"/>
          </a:xfrm>
          <a:custGeom>
            <a:avLst/>
            <a:gdLst/>
            <a:ahLst/>
            <a:cxnLst/>
            <a:rect l="l" t="t" r="r" b="b"/>
            <a:pathLst>
              <a:path w="861060" h="1220470">
                <a:moveTo>
                  <a:pt x="814115" y="1159461"/>
                </a:moveTo>
                <a:lnTo>
                  <a:pt x="785562" y="1179573"/>
                </a:lnTo>
                <a:lnTo>
                  <a:pt x="860591" y="1219930"/>
                </a:lnTo>
                <a:lnTo>
                  <a:pt x="853021" y="1169845"/>
                </a:lnTo>
                <a:lnTo>
                  <a:pt x="821429" y="1169845"/>
                </a:lnTo>
                <a:lnTo>
                  <a:pt x="814115" y="1159461"/>
                </a:lnTo>
                <a:close/>
              </a:path>
              <a:path w="861060" h="1220470">
                <a:moveTo>
                  <a:pt x="819306" y="1155805"/>
                </a:moveTo>
                <a:lnTo>
                  <a:pt x="814115" y="1159461"/>
                </a:lnTo>
                <a:lnTo>
                  <a:pt x="821429" y="1169845"/>
                </a:lnTo>
                <a:lnTo>
                  <a:pt x="826620" y="1166188"/>
                </a:lnTo>
                <a:lnTo>
                  <a:pt x="819306" y="1155805"/>
                </a:lnTo>
                <a:close/>
              </a:path>
              <a:path w="861060" h="1220470">
                <a:moveTo>
                  <a:pt x="847859" y="1135693"/>
                </a:moveTo>
                <a:lnTo>
                  <a:pt x="819306" y="1155805"/>
                </a:lnTo>
                <a:lnTo>
                  <a:pt x="826620" y="1166188"/>
                </a:lnTo>
                <a:lnTo>
                  <a:pt x="821429" y="1169845"/>
                </a:lnTo>
                <a:lnTo>
                  <a:pt x="853021" y="1169845"/>
                </a:lnTo>
                <a:lnTo>
                  <a:pt x="847859" y="1135693"/>
                </a:lnTo>
                <a:close/>
              </a:path>
              <a:path w="861060" h="1220470">
                <a:moveTo>
                  <a:pt x="5190" y="0"/>
                </a:moveTo>
                <a:lnTo>
                  <a:pt x="0" y="3657"/>
                </a:lnTo>
                <a:lnTo>
                  <a:pt x="814115" y="1159461"/>
                </a:lnTo>
                <a:lnTo>
                  <a:pt x="819306" y="1155805"/>
                </a:lnTo>
                <a:lnTo>
                  <a:pt x="5190" y="0"/>
                </a:lnTo>
                <a:close/>
              </a:path>
            </a:pathLst>
          </a:custGeom>
          <a:solidFill>
            <a:srgbClr val="7F7F7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object 12"/>
          <p:cNvSpPr/>
          <p:nvPr/>
        </p:nvSpPr>
        <p:spPr>
          <a:xfrm>
            <a:off x="2370663" y="4044208"/>
            <a:ext cx="858519" cy="360680"/>
          </a:xfrm>
          <a:custGeom>
            <a:avLst/>
            <a:gdLst/>
            <a:ahLst/>
            <a:cxnLst/>
            <a:rect l="l" t="t" r="r" b="b"/>
            <a:pathLst>
              <a:path w="858520" h="360679">
                <a:moveTo>
                  <a:pt x="786431" y="32316"/>
                </a:moveTo>
                <a:lnTo>
                  <a:pt x="0" y="354575"/>
                </a:lnTo>
                <a:lnTo>
                  <a:pt x="2407" y="360451"/>
                </a:lnTo>
                <a:lnTo>
                  <a:pt x="788839" y="38192"/>
                </a:lnTo>
                <a:lnTo>
                  <a:pt x="786431" y="32316"/>
                </a:lnTo>
                <a:close/>
              </a:path>
              <a:path w="858520" h="360679">
                <a:moveTo>
                  <a:pt x="839670" y="27500"/>
                </a:moveTo>
                <a:lnTo>
                  <a:pt x="798183" y="27500"/>
                </a:lnTo>
                <a:lnTo>
                  <a:pt x="800591" y="33376"/>
                </a:lnTo>
                <a:lnTo>
                  <a:pt x="788839" y="38192"/>
                </a:lnTo>
                <a:lnTo>
                  <a:pt x="802082" y="70509"/>
                </a:lnTo>
                <a:lnTo>
                  <a:pt x="839670" y="27500"/>
                </a:lnTo>
                <a:close/>
              </a:path>
              <a:path w="858520" h="360679">
                <a:moveTo>
                  <a:pt x="798183" y="27500"/>
                </a:moveTo>
                <a:lnTo>
                  <a:pt x="786431" y="32316"/>
                </a:lnTo>
                <a:lnTo>
                  <a:pt x="788839" y="38192"/>
                </a:lnTo>
                <a:lnTo>
                  <a:pt x="800591" y="33376"/>
                </a:lnTo>
                <a:lnTo>
                  <a:pt x="798183" y="27500"/>
                </a:lnTo>
                <a:close/>
              </a:path>
              <a:path w="858520" h="360679">
                <a:moveTo>
                  <a:pt x="773188" y="0"/>
                </a:moveTo>
                <a:lnTo>
                  <a:pt x="786431" y="32316"/>
                </a:lnTo>
                <a:lnTo>
                  <a:pt x="798183" y="27500"/>
                </a:lnTo>
                <a:lnTo>
                  <a:pt x="839670" y="27500"/>
                </a:lnTo>
                <a:lnTo>
                  <a:pt x="858145" y="6361"/>
                </a:lnTo>
                <a:lnTo>
                  <a:pt x="773188" y="0"/>
                </a:lnTo>
                <a:close/>
              </a:path>
            </a:pathLst>
          </a:custGeom>
          <a:solidFill>
            <a:srgbClr val="7F7F7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object 13"/>
          <p:cNvSpPr/>
          <p:nvPr/>
        </p:nvSpPr>
        <p:spPr>
          <a:xfrm>
            <a:off x="2369500" y="4398830"/>
            <a:ext cx="852169" cy="392430"/>
          </a:xfrm>
          <a:custGeom>
            <a:avLst/>
            <a:gdLst/>
            <a:ahLst/>
            <a:cxnLst/>
            <a:rect l="l" t="t" r="r" b="b"/>
            <a:pathLst>
              <a:path w="852170" h="392429">
                <a:moveTo>
                  <a:pt x="780862" y="360194"/>
                </a:moveTo>
                <a:lnTo>
                  <a:pt x="766427" y="391998"/>
                </a:lnTo>
                <a:lnTo>
                  <a:pt x="851561" y="388797"/>
                </a:lnTo>
                <a:lnTo>
                  <a:pt x="832634" y="365443"/>
                </a:lnTo>
                <a:lnTo>
                  <a:pt x="792426" y="365443"/>
                </a:lnTo>
                <a:lnTo>
                  <a:pt x="780862" y="360194"/>
                </a:lnTo>
                <a:close/>
              </a:path>
              <a:path w="852170" h="392429">
                <a:moveTo>
                  <a:pt x="783486" y="354412"/>
                </a:moveTo>
                <a:lnTo>
                  <a:pt x="780862" y="360194"/>
                </a:lnTo>
                <a:lnTo>
                  <a:pt x="792426" y="365443"/>
                </a:lnTo>
                <a:lnTo>
                  <a:pt x="795050" y="359661"/>
                </a:lnTo>
                <a:lnTo>
                  <a:pt x="783486" y="354412"/>
                </a:lnTo>
                <a:close/>
              </a:path>
              <a:path w="852170" h="392429">
                <a:moveTo>
                  <a:pt x="797920" y="322610"/>
                </a:moveTo>
                <a:lnTo>
                  <a:pt x="783486" y="354412"/>
                </a:lnTo>
                <a:lnTo>
                  <a:pt x="795050" y="359661"/>
                </a:lnTo>
                <a:lnTo>
                  <a:pt x="792426" y="365443"/>
                </a:lnTo>
                <a:lnTo>
                  <a:pt x="832634" y="365443"/>
                </a:lnTo>
                <a:lnTo>
                  <a:pt x="797920" y="322610"/>
                </a:lnTo>
                <a:close/>
              </a:path>
              <a:path w="852170" h="392429">
                <a:moveTo>
                  <a:pt x="2625" y="0"/>
                </a:moveTo>
                <a:lnTo>
                  <a:pt x="0" y="5782"/>
                </a:lnTo>
                <a:lnTo>
                  <a:pt x="780862" y="360194"/>
                </a:lnTo>
                <a:lnTo>
                  <a:pt x="783486" y="354412"/>
                </a:lnTo>
                <a:lnTo>
                  <a:pt x="2625" y="0"/>
                </a:lnTo>
                <a:close/>
              </a:path>
            </a:pathLst>
          </a:custGeom>
          <a:solidFill>
            <a:srgbClr val="7F7F7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txBox="1">
            <a:spLocks/>
          </p:cNvSpPr>
          <p:nvPr/>
        </p:nvSpPr>
        <p:spPr>
          <a:xfrm>
            <a:off x="5671524" y="3028573"/>
            <a:ext cx="637174" cy="454977"/>
          </a:xfrm>
          <a:prstGeom prst="rect">
            <a:avLst/>
          </a:prstGeom>
          <a:solidFill>
            <a:srgbClr val="F2F2F2">
              <a:alpha val="58039"/>
            </a:srgbClr>
          </a:solidFill>
        </p:spPr>
        <p:txBody>
          <a:bodyPr vert="horz" wrap="square" lIns="0" tIns="97790" rIns="0" bIns="0" rtlCol="0">
            <a:noAutofit/>
          </a:bodyPr>
          <a:lstStyle/>
          <a:p>
            <a:pPr marL="90805" fontAlgn="ctr">
              <a:lnSpc>
                <a:spcPct val="100000"/>
              </a:lnSpc>
              <a:spcBef>
                <a:spcPts val="770"/>
              </a:spcBef>
              <a:tabLst>
                <a:tab pos="1751330" algn="l"/>
              </a:tabLst>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0.09</a:t>
            </a:r>
          </a:p>
        </p:txBody>
      </p:sp>
      <p:sp>
        <p:nvSpPr>
          <p:cNvPr id="15" name="object 15"/>
          <p:cNvSpPr txBox="1">
            <a:spLocks/>
          </p:cNvSpPr>
          <p:nvPr/>
        </p:nvSpPr>
        <p:spPr>
          <a:xfrm>
            <a:off x="5671523" y="3803275"/>
            <a:ext cx="637174" cy="454977"/>
          </a:xfrm>
          <a:prstGeom prst="rect">
            <a:avLst/>
          </a:prstGeom>
          <a:solidFill>
            <a:srgbClr val="F2F2F2">
              <a:alpha val="58039"/>
            </a:srgbClr>
          </a:solidFill>
        </p:spPr>
        <p:txBody>
          <a:bodyPr vert="horz" wrap="square" lIns="0" tIns="69850" rIns="0" bIns="0" rtlCol="0">
            <a:noAutofit/>
          </a:bodyPr>
          <a:lstStyle/>
          <a:p>
            <a:pPr marL="90805" fontAlgn="ctr">
              <a:lnSpc>
                <a:spcPct val="100000"/>
              </a:lnSpc>
              <a:spcBef>
                <a:spcPts val="550"/>
              </a:spcBef>
              <a:tabLst>
                <a:tab pos="1751330" algn="l"/>
              </a:tabLst>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0.22</a:t>
            </a:r>
          </a:p>
        </p:txBody>
      </p:sp>
      <p:sp>
        <p:nvSpPr>
          <p:cNvPr id="16" name="object 16"/>
          <p:cNvSpPr txBox="1">
            <a:spLocks/>
          </p:cNvSpPr>
          <p:nvPr/>
        </p:nvSpPr>
        <p:spPr>
          <a:xfrm>
            <a:off x="5671523" y="4677446"/>
            <a:ext cx="637174" cy="454977"/>
          </a:xfrm>
          <a:prstGeom prst="rect">
            <a:avLst/>
          </a:prstGeom>
          <a:solidFill>
            <a:srgbClr val="F2F2F2">
              <a:alpha val="58039"/>
            </a:srgbClr>
          </a:solidFill>
        </p:spPr>
        <p:txBody>
          <a:bodyPr vert="horz" wrap="square" lIns="0" tIns="57785" rIns="0" bIns="0" rtlCol="0">
            <a:noAutofit/>
          </a:bodyPr>
          <a:lstStyle/>
          <a:p>
            <a:pPr marL="90805" fontAlgn="ctr">
              <a:lnSpc>
                <a:spcPct val="100000"/>
              </a:lnSpc>
              <a:spcBef>
                <a:spcPts val="455"/>
              </a:spcBef>
              <a:tabLst>
                <a:tab pos="1751330" algn="l"/>
              </a:tabLst>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0.68</a:t>
            </a:r>
          </a:p>
        </p:txBody>
      </p:sp>
      <p:sp>
        <p:nvSpPr>
          <p:cNvPr id="17" name="object 17"/>
          <p:cNvSpPr txBox="1">
            <a:spLocks/>
          </p:cNvSpPr>
          <p:nvPr/>
        </p:nvSpPr>
        <p:spPr>
          <a:xfrm>
            <a:off x="5671523" y="5441574"/>
            <a:ext cx="637174" cy="454977"/>
          </a:xfrm>
          <a:prstGeom prst="rect">
            <a:avLst/>
          </a:prstGeom>
          <a:solidFill>
            <a:srgbClr val="F2F2F2">
              <a:alpha val="58039"/>
            </a:srgbClr>
          </a:solidFill>
        </p:spPr>
        <p:txBody>
          <a:bodyPr vert="horz" wrap="square" lIns="0" tIns="83820" rIns="0" bIns="0" rtlCol="0">
            <a:noAutofit/>
          </a:bodyPr>
          <a:lstStyle/>
          <a:p>
            <a:pPr marL="90805" fontAlgn="ctr">
              <a:lnSpc>
                <a:spcPct val="100000"/>
              </a:lnSpc>
              <a:spcBef>
                <a:spcPts val="660"/>
              </a:spcBef>
              <a:tabLst>
                <a:tab pos="1751330" algn="l"/>
              </a:tabLst>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0.01</a:t>
            </a:r>
          </a:p>
        </p:txBody>
      </p:sp>
      <p:sp>
        <p:nvSpPr>
          <p:cNvPr id="18" name="object 18"/>
          <p:cNvSpPr txBox="1"/>
          <p:nvPr/>
        </p:nvSpPr>
        <p:spPr>
          <a:xfrm>
            <a:off x="3833535" y="2523330"/>
            <a:ext cx="1404858" cy="307777"/>
          </a:xfrm>
          <a:prstGeom prst="rect">
            <a:avLst/>
          </a:prstGeom>
        </p:spPr>
        <p:txBody>
          <a:bodyPr vert="horz" wrap="square" lIns="0" tIns="0" rIns="0" bIns="0" rtlCol="0">
            <a:noAutofit/>
          </a:bodyPr>
          <a:lstStyle/>
          <a:p>
            <a:pPr marL="12700" algn="ctr" fontAlgn="ctr">
              <a:lnSpc>
                <a:spcPct val="100000"/>
              </a:lnSpc>
              <a:tabLst>
                <a:tab pos="1269365" algn="l"/>
              </a:tabLst>
            </a:pPr>
            <a:r>
              <a:rPr lang="en-US" b="1" dirty="0">
                <a:solidFill>
                  <a:srgbClr val="585A5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Category</a:t>
            </a:r>
          </a:p>
        </p:txBody>
      </p:sp>
      <p:sp>
        <p:nvSpPr>
          <p:cNvPr id="19" name="object 19"/>
          <p:cNvSpPr/>
          <p:nvPr/>
        </p:nvSpPr>
        <p:spPr>
          <a:xfrm>
            <a:off x="6308698" y="3028572"/>
            <a:ext cx="391795" cy="2747010"/>
          </a:xfrm>
          <a:custGeom>
            <a:avLst/>
            <a:gdLst/>
            <a:ahLst/>
            <a:cxnLst/>
            <a:rect l="l" t="t" r="r" b="b"/>
            <a:pathLst>
              <a:path w="391795" h="2747010">
                <a:moveTo>
                  <a:pt x="0" y="2746892"/>
                </a:moveTo>
                <a:lnTo>
                  <a:pt x="44859" y="2741528"/>
                </a:lnTo>
                <a:lnTo>
                  <a:pt x="86039" y="2726249"/>
                </a:lnTo>
                <a:lnTo>
                  <a:pt x="122365" y="2702275"/>
                </a:lnTo>
                <a:lnTo>
                  <a:pt x="152663" y="2670825"/>
                </a:lnTo>
                <a:lnTo>
                  <a:pt x="175758" y="2633117"/>
                </a:lnTo>
                <a:lnTo>
                  <a:pt x="190476" y="2590370"/>
                </a:lnTo>
                <a:lnTo>
                  <a:pt x="195644" y="2543804"/>
                </a:lnTo>
                <a:lnTo>
                  <a:pt x="195644" y="1618975"/>
                </a:lnTo>
                <a:lnTo>
                  <a:pt x="200811" y="1572408"/>
                </a:lnTo>
                <a:lnTo>
                  <a:pt x="215529" y="1529662"/>
                </a:lnTo>
                <a:lnTo>
                  <a:pt x="238624" y="1491954"/>
                </a:lnTo>
                <a:lnTo>
                  <a:pt x="268922" y="1460503"/>
                </a:lnTo>
                <a:lnTo>
                  <a:pt x="305248" y="1436529"/>
                </a:lnTo>
                <a:lnTo>
                  <a:pt x="346428" y="1421250"/>
                </a:lnTo>
                <a:lnTo>
                  <a:pt x="391288" y="1415887"/>
                </a:lnTo>
                <a:lnTo>
                  <a:pt x="346428" y="1410523"/>
                </a:lnTo>
                <a:lnTo>
                  <a:pt x="305248" y="1395244"/>
                </a:lnTo>
                <a:lnTo>
                  <a:pt x="268922" y="1371270"/>
                </a:lnTo>
                <a:lnTo>
                  <a:pt x="238624" y="1339820"/>
                </a:lnTo>
                <a:lnTo>
                  <a:pt x="215529" y="1302111"/>
                </a:lnTo>
                <a:lnTo>
                  <a:pt x="200811" y="1259365"/>
                </a:lnTo>
                <a:lnTo>
                  <a:pt x="195644" y="1212799"/>
                </a:lnTo>
                <a:lnTo>
                  <a:pt x="195644" y="203088"/>
                </a:lnTo>
                <a:lnTo>
                  <a:pt x="190476" y="156521"/>
                </a:lnTo>
                <a:lnTo>
                  <a:pt x="175758" y="113775"/>
                </a:lnTo>
                <a:lnTo>
                  <a:pt x="152663" y="76066"/>
                </a:lnTo>
                <a:lnTo>
                  <a:pt x="122365" y="44616"/>
                </a:lnTo>
                <a:lnTo>
                  <a:pt x="86039" y="20642"/>
                </a:lnTo>
                <a:lnTo>
                  <a:pt x="44859" y="5363"/>
                </a:lnTo>
                <a:lnTo>
                  <a:pt x="0" y="0"/>
                </a:lnTo>
              </a:path>
            </a:pathLst>
          </a:custGeom>
          <a:ln w="6350">
            <a:solidFill>
              <a:srgbClr val="BFBFBF"/>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txBox="1"/>
          <p:nvPr/>
        </p:nvSpPr>
        <p:spPr>
          <a:xfrm>
            <a:off x="6834590" y="3611867"/>
            <a:ext cx="3751431" cy="1538883"/>
          </a:xfrm>
          <a:prstGeom prst="rect">
            <a:avLst/>
          </a:prstGeom>
        </p:spPr>
        <p:txBody>
          <a:bodyPr vert="horz" wrap="square" lIns="0" tIns="0" rIns="0" bIns="0" rtlCol="0">
            <a:noAutofit/>
          </a:bodyPr>
          <a:lstStyle/>
          <a:p>
            <a:pPr marL="184150" indent="-171450" fontAlgn="ctr">
              <a:lnSpc>
                <a:spcPct val="100000"/>
              </a:lnSpc>
              <a:buFont typeface="Arial" panose="020B0604020202020204" pitchFamily="34" charset="0"/>
              <a:buChar char="•"/>
            </a:pPr>
            <a:r>
              <a:rPr lang="en-US" sz="20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Sum of all probabilities:</a:t>
            </a:r>
          </a:p>
          <a:p>
            <a:pPr marL="504825" lvl="1" indent="-295275" fontAlgn="ctr">
              <a:buFont typeface="Arial" panose="020B0604020202020204" pitchFamily="34" charset="0"/>
              <a:buChar char="•"/>
            </a:pPr>
            <a:r>
              <a:rPr lang="en-US" sz="20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0.09 + 0.22 + 0.68 + 0.01 =1</a:t>
            </a:r>
          </a:p>
          <a:p>
            <a:pPr marL="184150" indent="-171450" fontAlgn="ctr">
              <a:lnSpc>
                <a:spcPct val="100000"/>
              </a:lnSpc>
              <a:buFont typeface="Arial" panose="020B0604020202020204" pitchFamily="34" charset="0"/>
              <a:buChar char="•"/>
            </a:pPr>
            <a:r>
              <a:rPr lang="en-US" sz="20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Most probably, this picture is an </a:t>
            </a:r>
            <a:r>
              <a:rPr lang="en-US" sz="2000">
                <a:solidFill>
                  <a:srgbClr val="C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apple</a:t>
            </a:r>
            <a:r>
              <a:rPr lang="en-US" sz="20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p>
        </p:txBody>
      </p:sp>
      <p:sp>
        <p:nvSpPr>
          <p:cNvPr id="26" name="object 21"/>
          <p:cNvSpPr txBox="1"/>
          <p:nvPr/>
        </p:nvSpPr>
        <p:spPr>
          <a:xfrm>
            <a:off x="4150761" y="3028572"/>
            <a:ext cx="1194076"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Grape?</a:t>
            </a:r>
          </a:p>
        </p:txBody>
      </p:sp>
      <p:sp>
        <p:nvSpPr>
          <p:cNvPr id="27" name="object 23"/>
          <p:cNvSpPr txBox="1"/>
          <p:nvPr/>
        </p:nvSpPr>
        <p:spPr>
          <a:xfrm>
            <a:off x="4150761" y="4640964"/>
            <a:ext cx="1194076"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Apple?</a:t>
            </a:r>
          </a:p>
        </p:txBody>
      </p:sp>
      <p:sp>
        <p:nvSpPr>
          <p:cNvPr id="28" name="object 24"/>
          <p:cNvSpPr txBox="1"/>
          <p:nvPr/>
        </p:nvSpPr>
        <p:spPr>
          <a:xfrm>
            <a:off x="4150761" y="5430397"/>
            <a:ext cx="1194076"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Banana?</a:t>
            </a:r>
          </a:p>
        </p:txBody>
      </p:sp>
      <p:sp>
        <p:nvSpPr>
          <p:cNvPr id="29" name="object 21"/>
          <p:cNvSpPr txBox="1"/>
          <p:nvPr/>
        </p:nvSpPr>
        <p:spPr>
          <a:xfrm>
            <a:off x="4180506" y="3858723"/>
            <a:ext cx="1001107" cy="276999"/>
          </a:xfrm>
          <a:prstGeom prst="rect">
            <a:avLst/>
          </a:prstGeom>
        </p:spPr>
        <p:txBody>
          <a:bodyPr vert="horz" wrap="square" lIns="0" tIns="0" rIns="0" bIns="0" rtlCol="0">
            <a:noAutofit/>
          </a:bodyPr>
          <a:lstStyle/>
          <a:p>
            <a:pPr marL="12700"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Orange?</a:t>
            </a:r>
          </a:p>
        </p:txBody>
      </p:sp>
      <p:sp>
        <p:nvSpPr>
          <p:cNvPr id="30" name="object 18"/>
          <p:cNvSpPr txBox="1"/>
          <p:nvPr/>
        </p:nvSpPr>
        <p:spPr>
          <a:xfrm>
            <a:off x="5187917" y="2523330"/>
            <a:ext cx="1404858" cy="307777"/>
          </a:xfrm>
          <a:prstGeom prst="rect">
            <a:avLst/>
          </a:prstGeom>
        </p:spPr>
        <p:txBody>
          <a:bodyPr vert="horz" wrap="square" lIns="0" tIns="0" rIns="0" bIns="0" rtlCol="0">
            <a:noAutofit/>
          </a:bodyPr>
          <a:lstStyle/>
          <a:p>
            <a:pPr marL="12700" algn="ctr" fontAlgn="ctr">
              <a:lnSpc>
                <a:spcPct val="100000"/>
              </a:lnSpc>
              <a:tabLst>
                <a:tab pos="1269365" algn="l"/>
              </a:tabLst>
            </a:pPr>
            <a:r>
              <a:rPr lang="en-US" b="1">
                <a:solidFill>
                  <a:srgbClr val="585A5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Probability</a:t>
            </a:r>
          </a:p>
        </p:txBody>
      </p:sp>
    </p:spTree>
    <p:extLst>
      <p:ext uri="{BB962C8B-B14F-4D97-AF65-F5344CB8AC3E}">
        <p14:creationId xmlns:p14="http://schemas.microsoft.com/office/powerpoint/2010/main" val="161255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Naïve Bayes classification</a:t>
            </a:r>
          </a:p>
        </p:txBody>
      </p:sp>
      <p:sp>
        <p:nvSpPr>
          <p:cNvPr id="3" name="Content Placeholder 2"/>
          <p:cNvSpPr>
            <a:spLocks noGrp="1"/>
          </p:cNvSpPr>
          <p:nvPr>
            <p:ph idx="1"/>
          </p:nvPr>
        </p:nvSpPr>
        <p:spPr>
          <a:xfrm>
            <a:off x="770827" y="1207459"/>
            <a:ext cx="11641455" cy="5513832"/>
          </a:xfrm>
        </p:spPr>
        <p:txBody>
          <a:bodyPr/>
          <a:lstStyle/>
          <a:p>
            <a:r>
              <a:rPr lang="en-GB" dirty="0"/>
              <a:t>Naïve Bayes classifiers assume that the value of a particular feature is independent of the value of any other feature, given the class variable.</a:t>
            </a:r>
          </a:p>
          <a:p>
            <a:pPr lvl="1"/>
            <a:r>
              <a:rPr lang="en-GB" dirty="0"/>
              <a:t>For example, a fruit may be considered to be an apple if it is red, round, and about 10 cm in diameter. </a:t>
            </a:r>
          </a:p>
          <a:p>
            <a:pPr lvl="1"/>
            <a:r>
              <a:rPr lang="en-GB" dirty="0"/>
              <a:t>Features: </a:t>
            </a:r>
            <a:r>
              <a:rPr lang="en-US" dirty="0"/>
              <a:t>Color</a:t>
            </a:r>
            <a:r>
              <a:rPr lang="en-GB" dirty="0"/>
              <a:t>, roundness, and diameter. </a:t>
            </a:r>
          </a:p>
          <a:p>
            <a:pPr lvl="1"/>
            <a:r>
              <a:rPr lang="en-GB" dirty="0"/>
              <a:t>Assumption: Each of these features contributes independently to the probability that this fruit is an apple, regardless of any possible correlations between the </a:t>
            </a:r>
            <a:r>
              <a:rPr lang="en-US" dirty="0"/>
              <a:t>color</a:t>
            </a:r>
            <a:r>
              <a:rPr lang="en-GB" dirty="0"/>
              <a:t>, roundness, and diameter features.</a:t>
            </a:r>
          </a:p>
          <a:p>
            <a:endParaRPr lang="en-GB" dirty="0"/>
          </a:p>
        </p:txBody>
      </p:sp>
    </p:spTree>
    <p:extLst>
      <p:ext uri="{BB962C8B-B14F-4D97-AF65-F5344CB8AC3E}">
        <p14:creationId xmlns:p14="http://schemas.microsoft.com/office/powerpoint/2010/main" val="34106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89" y="180000"/>
            <a:ext cx="11641455" cy="860400"/>
          </a:xfrm>
        </p:spPr>
        <p:txBody>
          <a:bodyPr/>
          <a:lstStyle/>
          <a:p>
            <a:r>
              <a:rPr lang="en-GB" dirty="0"/>
              <a:t>Naïve Bayes classification (cont.)</a:t>
            </a:r>
          </a:p>
        </p:txBody>
      </p:sp>
      <p:sp>
        <p:nvSpPr>
          <p:cNvPr id="3" name="Content Placeholder 2"/>
          <p:cNvSpPr>
            <a:spLocks noGrp="1"/>
          </p:cNvSpPr>
          <p:nvPr>
            <p:ph idx="1"/>
          </p:nvPr>
        </p:nvSpPr>
        <p:spPr>
          <a:xfrm>
            <a:off x="918312" y="1083691"/>
            <a:ext cx="10683753" cy="5513832"/>
          </a:xfrm>
        </p:spPr>
        <p:txBody>
          <a:bodyPr/>
          <a:lstStyle/>
          <a:p>
            <a:r>
              <a:rPr lang="en-GB" b="1" dirty="0"/>
              <a:t>Example</a:t>
            </a:r>
            <a:r>
              <a:rPr lang="en-GB" dirty="0"/>
              <a:t>: </a:t>
            </a:r>
            <a:r>
              <a:rPr lang="en-US" dirty="0"/>
              <a:t>Use Naïve Bayes to predict whether the </a:t>
            </a:r>
            <a:r>
              <a:rPr lang="en-GB" dirty="0"/>
              <a:t>Red, Round shaped, 10 cm diameter label is an apple or not.</a:t>
            </a:r>
          </a:p>
          <a:p>
            <a:endParaRPr lang="en-GB" dirty="0"/>
          </a:p>
        </p:txBody>
      </p:sp>
      <p:pic>
        <p:nvPicPr>
          <p:cNvPr id="5" name="Content Placeholder 2">
            <a:extLst>
              <a:ext uri="{FF2B5EF4-FFF2-40B4-BE49-F238E27FC236}">
                <a16:creationId xmlns:a16="http://schemas.microsoft.com/office/drawing/2014/main" id="{6264B0F2-0812-4818-AB42-FC66CF783EE9}"/>
              </a:ext>
            </a:extLst>
          </p:cNvPr>
          <p:cNvPicPr>
            <a:picLocks noChangeAspect="1"/>
          </p:cNvPicPr>
          <p:nvPr/>
        </p:nvPicPr>
        <p:blipFill>
          <a:blip r:embed="rId3"/>
          <a:stretch>
            <a:fillRect/>
          </a:stretch>
        </p:blipFill>
        <p:spPr bwMode="gray">
          <a:xfrm>
            <a:off x="1611354" y="2189322"/>
            <a:ext cx="8937587"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155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Bayes classification (cont.)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To do a classification, you must perform the following steps:</a:t>
            </a:r>
          </a:p>
          <a:p>
            <a:r>
              <a:rPr lang="en-GB" dirty="0"/>
              <a:t>Define two classes (C</a:t>
            </a:r>
            <a:r>
              <a:rPr lang="en-GB" b="1" dirty="0"/>
              <a:t>y</a:t>
            </a:r>
            <a:r>
              <a:rPr lang="en-GB" dirty="0"/>
              <a:t> and C</a:t>
            </a:r>
            <a:r>
              <a:rPr lang="en-GB" sz="1600" b="1" dirty="0"/>
              <a:t>N</a:t>
            </a:r>
            <a:r>
              <a:rPr lang="en-GB" dirty="0"/>
              <a:t>) that correspond to Apple = Yes and Apple = No. </a:t>
            </a:r>
          </a:p>
          <a:p>
            <a:r>
              <a:rPr lang="en-GB" dirty="0"/>
              <a:t>Compute the probability for Cy as </a:t>
            </a:r>
            <a:r>
              <a:rPr lang="en-GB" b="1" dirty="0"/>
              <a:t>x</a:t>
            </a:r>
            <a:r>
              <a:rPr lang="en-GB" dirty="0"/>
              <a:t>: p(Cy | </a:t>
            </a:r>
            <a:r>
              <a:rPr lang="en-GB" b="1" dirty="0"/>
              <a:t>x</a:t>
            </a:r>
            <a:r>
              <a:rPr lang="en-GB" dirty="0"/>
              <a:t>):</a:t>
            </a:r>
            <a:br>
              <a:rPr lang="en-GB" dirty="0"/>
            </a:br>
            <a:r>
              <a:rPr lang="en-GB" i="1" dirty="0"/>
              <a:t>p(Apple = Yes | Colour = Red, Shape = round, Diameter =&gt; 10 cm)</a:t>
            </a:r>
          </a:p>
          <a:p>
            <a:r>
              <a:rPr lang="en-GB" dirty="0"/>
              <a:t>Compute the probability for C</a:t>
            </a:r>
            <a:r>
              <a:rPr lang="en-GB" sz="1400" b="1" dirty="0"/>
              <a:t>N</a:t>
            </a:r>
            <a:r>
              <a:rPr lang="en-GB" dirty="0"/>
              <a:t> as x: p(C</a:t>
            </a:r>
            <a:r>
              <a:rPr lang="en-GB" sz="1400" b="1" dirty="0"/>
              <a:t>N</a:t>
            </a:r>
            <a:r>
              <a:rPr lang="en-GB" dirty="0"/>
              <a:t> | </a:t>
            </a:r>
            <a:r>
              <a:rPr lang="en-GB" b="1" dirty="0"/>
              <a:t>x</a:t>
            </a:r>
            <a:r>
              <a:rPr lang="en-GB" dirty="0"/>
              <a:t>):</a:t>
            </a:r>
            <a:br>
              <a:rPr lang="en-US" dirty="0"/>
            </a:br>
            <a:r>
              <a:rPr lang="en-US" i="1" dirty="0"/>
              <a:t>p(Apple = No | </a:t>
            </a:r>
            <a:r>
              <a:rPr lang="en-GB" i="1" dirty="0"/>
              <a:t>Colour</a:t>
            </a:r>
            <a:r>
              <a:rPr lang="en-US" i="1" dirty="0"/>
              <a:t> = Red, Shape = </a:t>
            </a:r>
            <a:r>
              <a:rPr lang="en-GB" i="1" dirty="0"/>
              <a:t>round</a:t>
            </a:r>
            <a:r>
              <a:rPr lang="en-US" i="1" dirty="0"/>
              <a:t>, </a:t>
            </a:r>
            <a:r>
              <a:rPr lang="en-GB" i="1" dirty="0"/>
              <a:t>Diameter</a:t>
            </a:r>
            <a:r>
              <a:rPr lang="en-US" i="1" dirty="0"/>
              <a:t> =&gt; </a:t>
            </a:r>
            <a:r>
              <a:rPr lang="en-GB" i="1" dirty="0"/>
              <a:t>10 cm</a:t>
            </a:r>
            <a:r>
              <a:rPr lang="en-US" i="1" dirty="0"/>
              <a:t>)</a:t>
            </a:r>
          </a:p>
          <a:p>
            <a:r>
              <a:rPr lang="en-GB" dirty="0"/>
              <a:t>Discover which conditional probability is larger:</a:t>
            </a:r>
          </a:p>
          <a:p>
            <a:pPr lvl="2"/>
            <a:r>
              <a:rPr lang="en-GB" dirty="0">
                <a:solidFill>
                  <a:schemeClr val="tx1"/>
                </a:solidFill>
              </a:rPr>
              <a:t>If p(C</a:t>
            </a:r>
            <a:r>
              <a:rPr lang="en-GB" sz="1400" b="1" dirty="0"/>
              <a:t>y</a:t>
            </a:r>
            <a:r>
              <a:rPr lang="en-GB" dirty="0">
                <a:solidFill>
                  <a:schemeClr val="tx1"/>
                </a:solidFill>
              </a:rPr>
              <a:t> |</a:t>
            </a:r>
            <a:r>
              <a:rPr lang="en-GB" b="1" dirty="0">
                <a:solidFill>
                  <a:schemeClr val="tx1"/>
                </a:solidFill>
              </a:rPr>
              <a:t>x</a:t>
            </a:r>
            <a:r>
              <a:rPr lang="en-GB" dirty="0">
                <a:solidFill>
                  <a:schemeClr val="tx1"/>
                </a:solidFill>
              </a:rPr>
              <a:t>) &gt; p(C</a:t>
            </a:r>
            <a:r>
              <a:rPr lang="en-GB" sz="1400" b="1" dirty="0"/>
              <a:t>N</a:t>
            </a:r>
            <a:r>
              <a:rPr lang="en-GB" dirty="0">
                <a:solidFill>
                  <a:schemeClr val="tx1"/>
                </a:solidFill>
              </a:rPr>
              <a:t> |</a:t>
            </a:r>
            <a:r>
              <a:rPr lang="en-GB" b="1" dirty="0">
                <a:solidFill>
                  <a:schemeClr val="tx1"/>
                </a:solidFill>
              </a:rPr>
              <a:t>x</a:t>
            </a:r>
            <a:r>
              <a:rPr lang="en-GB" dirty="0">
                <a:solidFill>
                  <a:schemeClr val="tx1"/>
                </a:solidFill>
              </a:rPr>
              <a:t>), then it is an apple.</a:t>
            </a:r>
            <a:endParaRPr lang="en-US" dirty="0">
              <a:solidFill>
                <a:schemeClr val="tx1"/>
              </a:solidFill>
            </a:endParaRPr>
          </a:p>
          <a:p>
            <a:endParaRPr lang="en-GB" dirty="0"/>
          </a:p>
        </p:txBody>
      </p:sp>
    </p:spTree>
    <p:extLst>
      <p:ext uri="{BB962C8B-B14F-4D97-AF65-F5344CB8AC3E}">
        <p14:creationId xmlns:p14="http://schemas.microsoft.com/office/powerpoint/2010/main" val="353949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Bayes classification (cont.)</a:t>
            </a:r>
          </a:p>
        </p:txBody>
      </p:sp>
      <p:sp>
        <p:nvSpPr>
          <p:cNvPr id="3" name="Content Placeholder 2"/>
          <p:cNvSpPr>
            <a:spLocks noGrp="1"/>
          </p:cNvSpPr>
          <p:nvPr>
            <p:ph idx="1"/>
          </p:nvPr>
        </p:nvSpPr>
        <p:spPr/>
        <p:txBody>
          <a:bodyPr>
            <a:normAutofit fontScale="85000" lnSpcReduction="10000"/>
          </a:bodyPr>
          <a:lstStyle/>
          <a:p>
            <a:pPr marL="0" indent="0">
              <a:buNone/>
            </a:pPr>
            <a:endParaRPr lang="en-US" b="1" dirty="0"/>
          </a:p>
          <a:p>
            <a:pPr marL="0" indent="0">
              <a:buNone/>
            </a:pPr>
            <a:r>
              <a:rPr lang="en-US" b="1" dirty="0"/>
              <a:t>Naïve Bayes model</a:t>
            </a:r>
            <a:r>
              <a:rPr lang="en-US" dirty="0"/>
              <a:t>: </a:t>
            </a:r>
          </a:p>
          <a:p>
            <a:pPr marL="0" indent="0">
              <a:lnSpc>
                <a:spcPct val="170000"/>
              </a:lnSpc>
              <a:buNone/>
            </a:pPr>
            <a:endParaRPr lang="en-GB" b="1" dirty="0"/>
          </a:p>
          <a:p>
            <a:pPr marL="457200" indent="-457200">
              <a:lnSpc>
                <a:spcPct val="170000"/>
              </a:lnSpc>
              <a:buFont typeface="+mj-lt"/>
              <a:buAutoNum type="arabicPeriod" startAt="5"/>
            </a:pPr>
            <a:r>
              <a:rPr lang="en-GB" dirty="0"/>
              <a:t>Compute </a:t>
            </a:r>
            <a:r>
              <a:rPr lang="en-GB" i="1" dirty="0"/>
              <a:t>p</a:t>
            </a:r>
            <a:r>
              <a:rPr lang="en-GB" dirty="0"/>
              <a:t>(</a:t>
            </a:r>
            <a:r>
              <a:rPr lang="en-US" b="1" dirty="0" err="1"/>
              <a:t>x</a:t>
            </a:r>
            <a:r>
              <a:rPr lang="en-US" dirty="0" err="1"/>
              <a:t>|C</a:t>
            </a:r>
            <a:r>
              <a:rPr lang="en-US" sz="1600" b="1" dirty="0" err="1"/>
              <a:t>Y</a:t>
            </a:r>
            <a:r>
              <a:rPr lang="en-GB" dirty="0"/>
              <a:t>) = </a:t>
            </a:r>
            <a:r>
              <a:rPr lang="en-GB" i="1" dirty="0"/>
              <a:t>p</a:t>
            </a:r>
            <a:r>
              <a:rPr lang="en-GB" dirty="0"/>
              <a:t>(Colour = Red, Shape = round, Diameter =&gt;10 cm | Apple = Yes). </a:t>
            </a:r>
            <a:br>
              <a:rPr lang="en-GB" dirty="0"/>
            </a:br>
            <a:r>
              <a:rPr lang="en-GB" dirty="0"/>
              <a:t>Naïve Bayes assumes that the features of the input data (the apple parameters) are independent. </a:t>
            </a:r>
          </a:p>
          <a:p>
            <a:pPr marL="0" indent="0">
              <a:spcAft>
                <a:spcPts val="1200"/>
              </a:spcAft>
              <a:buNone/>
            </a:pPr>
            <a:endParaRPr lang="en-GB" b="1" dirty="0"/>
          </a:p>
        </p:txBody>
      </p:sp>
      <p:pic>
        <p:nvPicPr>
          <p:cNvPr id="6" name="Picture 5">
            <a:extLst>
              <a:ext uri="{FF2B5EF4-FFF2-40B4-BE49-F238E27FC236}">
                <a16:creationId xmlns:a16="http://schemas.microsoft.com/office/drawing/2014/main" id="{DCD08A9C-EF13-4B86-8AA2-0C8CA1C280F4}"/>
              </a:ext>
            </a:extLst>
          </p:cNvPr>
          <p:cNvPicPr>
            <a:picLocks noChangeAspect="1"/>
          </p:cNvPicPr>
          <p:nvPr/>
        </p:nvPicPr>
        <p:blipFill>
          <a:blip r:embed="rId3"/>
          <a:stretch>
            <a:fillRect/>
          </a:stretch>
        </p:blipFill>
        <p:spPr>
          <a:xfrm>
            <a:off x="4573969" y="2495550"/>
            <a:ext cx="2628900" cy="933450"/>
          </a:xfrm>
          <a:prstGeom prst="rect">
            <a:avLst/>
          </a:prstGeom>
        </p:spPr>
      </p:pic>
      <p:pic>
        <p:nvPicPr>
          <p:cNvPr id="7" name="Picture 6">
            <a:extLst>
              <a:ext uri="{FF2B5EF4-FFF2-40B4-BE49-F238E27FC236}">
                <a16:creationId xmlns:a16="http://schemas.microsoft.com/office/drawing/2014/main" id="{40DDC8B4-A1F5-43D9-BEE4-716E3F6107CD}"/>
              </a:ext>
            </a:extLst>
          </p:cNvPr>
          <p:cNvPicPr>
            <a:picLocks noChangeAspect="1"/>
          </p:cNvPicPr>
          <p:nvPr/>
        </p:nvPicPr>
        <p:blipFill>
          <a:blip r:embed="rId4"/>
          <a:stretch>
            <a:fillRect/>
          </a:stretch>
        </p:blipFill>
        <p:spPr>
          <a:xfrm>
            <a:off x="4507294" y="5098206"/>
            <a:ext cx="2762250" cy="885825"/>
          </a:xfrm>
          <a:prstGeom prst="rect">
            <a:avLst/>
          </a:prstGeom>
        </p:spPr>
      </p:pic>
    </p:spTree>
    <p:extLst>
      <p:ext uri="{BB962C8B-B14F-4D97-AF65-F5344CB8AC3E}">
        <p14:creationId xmlns:p14="http://schemas.microsoft.com/office/powerpoint/2010/main" val="357718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Bayes classification (cont.)</a:t>
            </a:r>
          </a:p>
        </p:txBody>
      </p:sp>
      <p:sp>
        <p:nvSpPr>
          <p:cNvPr id="3" name="Content Placeholder 2"/>
          <p:cNvSpPr>
            <a:spLocks noGrp="1"/>
          </p:cNvSpPr>
          <p:nvPr>
            <p:ph idx="1"/>
          </p:nvPr>
        </p:nvSpPr>
        <p:spPr>
          <a:xfrm>
            <a:off x="1141411" y="2097088"/>
            <a:ext cx="11807194" cy="5513832"/>
          </a:xfrm>
        </p:spPr>
        <p:txBody>
          <a:bodyPr/>
          <a:lstStyle/>
          <a:p>
            <a:pPr marL="0" indent="0">
              <a:lnSpc>
                <a:spcPct val="170000"/>
              </a:lnSpc>
              <a:buNone/>
            </a:pPr>
            <a:r>
              <a:rPr lang="en-GB" dirty="0"/>
              <a:t>Thus, we can rewrite </a:t>
            </a:r>
            <a:r>
              <a:rPr lang="en-GB" i="1" dirty="0"/>
              <a:t>p</a:t>
            </a:r>
            <a:r>
              <a:rPr lang="en-GB" dirty="0"/>
              <a:t>(</a:t>
            </a:r>
            <a:r>
              <a:rPr lang="en-GB" b="1" dirty="0"/>
              <a:t>x</a:t>
            </a:r>
            <a:r>
              <a:rPr lang="en-GB" dirty="0"/>
              <a:t>| C</a:t>
            </a:r>
            <a:r>
              <a:rPr lang="en-GB" sz="1800" b="1" dirty="0"/>
              <a:t>Y</a:t>
            </a:r>
            <a:r>
              <a:rPr lang="en-GB" dirty="0"/>
              <a:t>) as: </a:t>
            </a:r>
          </a:p>
          <a:p>
            <a:pPr marL="0" indent="0">
              <a:lnSpc>
                <a:spcPct val="170000"/>
              </a:lnSpc>
              <a:buNone/>
            </a:pPr>
            <a:r>
              <a:rPr lang="en-US" sz="1800" i="1" dirty="0"/>
              <a:t>= p</a:t>
            </a:r>
            <a:r>
              <a:rPr lang="en-US" sz="1800" dirty="0"/>
              <a:t>(</a:t>
            </a:r>
            <a:r>
              <a:rPr lang="en-GB" sz="1800" dirty="0"/>
              <a:t>Colour</a:t>
            </a:r>
            <a:r>
              <a:rPr lang="en-US" sz="1800" dirty="0"/>
              <a:t> = Red | Apple = Yes) X </a:t>
            </a:r>
            <a:r>
              <a:rPr lang="en-US" sz="1800" i="1" dirty="0"/>
              <a:t>p</a:t>
            </a:r>
            <a:r>
              <a:rPr lang="en-US" sz="1800" dirty="0"/>
              <a:t>(Shape = round | Apple = Yes) X </a:t>
            </a:r>
            <a:r>
              <a:rPr lang="en-US" sz="1800" i="1" dirty="0"/>
              <a:t>p</a:t>
            </a:r>
            <a:r>
              <a:rPr lang="en-US" sz="1800" dirty="0"/>
              <a:t>(Diameter =&gt; 10 cm | Apple = Yes) </a:t>
            </a:r>
            <a:endParaRPr lang="en-GB" sz="1800" dirty="0"/>
          </a:p>
          <a:p>
            <a:pPr marL="0" indent="0">
              <a:lnSpc>
                <a:spcPct val="170000"/>
              </a:lnSpc>
              <a:buNone/>
            </a:pPr>
            <a:r>
              <a:rPr lang="en-GB" dirty="0"/>
              <a:t>Same for </a:t>
            </a:r>
            <a:r>
              <a:rPr lang="en-GB" i="1" dirty="0"/>
              <a:t>p</a:t>
            </a:r>
            <a:r>
              <a:rPr lang="en-GB" dirty="0"/>
              <a:t>(</a:t>
            </a:r>
            <a:r>
              <a:rPr lang="en-GB" b="1" dirty="0"/>
              <a:t>x</a:t>
            </a:r>
            <a:r>
              <a:rPr lang="en-GB" dirty="0"/>
              <a:t>| C</a:t>
            </a:r>
            <a:r>
              <a:rPr lang="en-GB" sz="1800" b="1" dirty="0"/>
              <a:t>N</a:t>
            </a:r>
            <a:r>
              <a:rPr lang="en-GB" dirty="0"/>
              <a:t>): </a:t>
            </a:r>
          </a:p>
          <a:p>
            <a:pPr marL="0" indent="0">
              <a:lnSpc>
                <a:spcPct val="170000"/>
              </a:lnSpc>
              <a:buNone/>
            </a:pPr>
            <a:r>
              <a:rPr lang="en-US" sz="1900" i="1" dirty="0"/>
              <a:t>= p</a:t>
            </a:r>
            <a:r>
              <a:rPr lang="en-US" sz="1900" dirty="0"/>
              <a:t>(Color = Red | Apple = No) X </a:t>
            </a:r>
            <a:r>
              <a:rPr lang="en-US" sz="1900" i="1" dirty="0"/>
              <a:t>p</a:t>
            </a:r>
            <a:r>
              <a:rPr lang="en-US" sz="1900" dirty="0"/>
              <a:t>(Shape = round | Apple = No) X </a:t>
            </a:r>
            <a:r>
              <a:rPr lang="en-US" sz="1900" i="1" dirty="0"/>
              <a:t>p</a:t>
            </a:r>
            <a:r>
              <a:rPr lang="en-US" sz="1900" dirty="0"/>
              <a:t>(Diameter =&gt; 10 cm | Apple = No) </a:t>
            </a:r>
          </a:p>
          <a:p>
            <a:pPr marL="0" indent="0">
              <a:spcAft>
                <a:spcPts val="1200"/>
              </a:spcAft>
              <a:buNone/>
            </a:pPr>
            <a:endParaRPr lang="en-GB" b="1" dirty="0"/>
          </a:p>
        </p:txBody>
      </p:sp>
    </p:spTree>
    <p:extLst>
      <p:ext uri="{BB962C8B-B14F-4D97-AF65-F5344CB8AC3E}">
        <p14:creationId xmlns:p14="http://schemas.microsoft.com/office/powerpoint/2010/main" val="122547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Bayes classification (cont.)</a:t>
            </a:r>
          </a:p>
        </p:txBody>
      </p:sp>
      <p:sp>
        <p:nvSpPr>
          <p:cNvPr id="3" name="Content Placeholder 2"/>
          <p:cNvSpPr>
            <a:spLocks noGrp="1"/>
          </p:cNvSpPr>
          <p:nvPr>
            <p:ph idx="1"/>
          </p:nvPr>
        </p:nvSpPr>
        <p:spPr/>
        <p:txBody>
          <a:bodyPr/>
          <a:lstStyle/>
          <a:p>
            <a:pPr marL="457200" indent="-457200">
              <a:buFont typeface="+mj-lt"/>
              <a:buAutoNum type="arabicPeriod" startAt="6"/>
            </a:pPr>
            <a:r>
              <a:rPr lang="en-GB" dirty="0"/>
              <a:t>Calculate each conditional probability:</a:t>
            </a:r>
          </a:p>
          <a:p>
            <a:pPr marL="0" indent="0">
              <a:spcAft>
                <a:spcPts val="1200"/>
              </a:spcAft>
              <a:buNone/>
            </a:pPr>
            <a:r>
              <a:rPr lang="en-GB" sz="1800" i="1" dirty="0"/>
              <a:t>p</a:t>
            </a:r>
            <a:r>
              <a:rPr lang="en-GB" sz="1800" dirty="0"/>
              <a:t>(Colour = Red | Apple = Yes) = 3/5 (Out of five apples, three of them were red.)</a:t>
            </a:r>
            <a:br>
              <a:rPr lang="en-GB" sz="1800" dirty="0"/>
            </a:br>
            <a:r>
              <a:rPr lang="en-GB" sz="1800" i="1" dirty="0"/>
              <a:t>p</a:t>
            </a:r>
            <a:r>
              <a:rPr lang="en-GB" sz="1800" dirty="0"/>
              <a:t>(Colour = Red | Apple = No) = 2/5 </a:t>
            </a:r>
            <a:br>
              <a:rPr lang="en-GB" sz="1800" dirty="0"/>
            </a:br>
            <a:r>
              <a:rPr lang="en-GB" sz="1800" i="1" dirty="0"/>
              <a:t>p</a:t>
            </a:r>
            <a:r>
              <a:rPr lang="en-GB" sz="1800" dirty="0"/>
              <a:t>(Shape = Round | Apple = Yes) = 4/5 </a:t>
            </a:r>
            <a:br>
              <a:rPr lang="en-GB" sz="1800" dirty="0"/>
            </a:br>
            <a:r>
              <a:rPr lang="en-US" sz="1800" i="1" dirty="0"/>
              <a:t>p(</a:t>
            </a:r>
            <a:r>
              <a:rPr lang="en-GB" sz="1800" dirty="0"/>
              <a:t>Shape</a:t>
            </a:r>
            <a:r>
              <a:rPr lang="en-US" sz="1800" i="1" dirty="0"/>
              <a:t> = </a:t>
            </a:r>
            <a:r>
              <a:rPr lang="en-GB" sz="1800" dirty="0"/>
              <a:t>Round</a:t>
            </a:r>
            <a:r>
              <a:rPr lang="en-US" sz="1800" i="1" dirty="0"/>
              <a:t> | Apple = No) = 2/5 </a:t>
            </a:r>
            <a:br>
              <a:rPr lang="en-US" sz="1800" dirty="0"/>
            </a:br>
            <a:r>
              <a:rPr lang="en-GB" sz="1800" i="1" dirty="0"/>
              <a:t>p(Diameter = &gt; 10 cm | Apple = Yes) = 2/5</a:t>
            </a:r>
            <a:br>
              <a:rPr lang="en-GB" sz="1800" dirty="0"/>
            </a:br>
            <a:r>
              <a:rPr lang="en-US" sz="1800" i="1" dirty="0"/>
              <a:t>p(Diameter = &gt; 10 cm | Apple = No) = 3/5</a:t>
            </a:r>
            <a:endParaRPr lang="en-US" sz="1800" dirty="0"/>
          </a:p>
          <a:p>
            <a:pPr marL="0" indent="0">
              <a:spcAft>
                <a:spcPts val="1200"/>
              </a:spcAft>
              <a:buNone/>
            </a:pPr>
            <a:endParaRPr lang="en-GB" b="1" dirty="0"/>
          </a:p>
        </p:txBody>
      </p:sp>
      <p:pic>
        <p:nvPicPr>
          <p:cNvPr id="7" name="Picture 6">
            <a:extLst>
              <a:ext uri="{FF2B5EF4-FFF2-40B4-BE49-F238E27FC236}">
                <a16:creationId xmlns:a16="http://schemas.microsoft.com/office/drawing/2014/main" id="{D109AAE8-81AA-489B-B01E-227E8949DF8D}"/>
              </a:ext>
            </a:extLst>
          </p:cNvPr>
          <p:cNvPicPr>
            <a:picLocks noChangeAspect="1"/>
          </p:cNvPicPr>
          <p:nvPr/>
        </p:nvPicPr>
        <p:blipFill>
          <a:blip r:embed="rId3"/>
          <a:stretch>
            <a:fillRect/>
          </a:stretch>
        </p:blipFill>
        <p:spPr>
          <a:xfrm>
            <a:off x="6094411" y="3574436"/>
            <a:ext cx="5673090" cy="2889074"/>
          </a:xfrm>
          <a:prstGeom prst="rect">
            <a:avLst/>
          </a:prstGeom>
        </p:spPr>
      </p:pic>
    </p:spTree>
    <p:extLst>
      <p:ext uri="{BB962C8B-B14F-4D97-AF65-F5344CB8AC3E}">
        <p14:creationId xmlns:p14="http://schemas.microsoft.com/office/powerpoint/2010/main" val="204021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prstGeom prst="rect">
            <a:avLst/>
          </a:prstGeom>
        </p:spPr>
        <p:txBody>
          <a:bodyPr wrap="square">
            <a:noAutofit/>
          </a:bodyPr>
          <a:lstStyle/>
          <a:p>
            <a:r>
              <a:rPr lang="en-US" dirty="0">
                <a:solidFill>
                  <a:schemeClr val="bg1"/>
                </a:solidFill>
                <a:sym typeface="Huawei Sans" panose="020C0503030203020204" pitchFamily="34" charset="0"/>
              </a:rPr>
              <a:t>Upon completion of this course, you will be able to:</a:t>
            </a:r>
          </a:p>
          <a:p>
            <a:pPr marL="654050" lvl="1" indent="-325438"/>
            <a:r>
              <a:rPr lang="en-US" dirty="0">
                <a:solidFill>
                  <a:schemeClr val="bg1"/>
                </a:solidFill>
                <a:sym typeface="Huawei Sans" panose="020C0503030203020204" pitchFamily="34" charset="0"/>
              </a:rPr>
              <a:t>Master the learning algorithm definition and machine learning process.</a:t>
            </a:r>
          </a:p>
          <a:p>
            <a:pPr marL="654050" lvl="1" indent="-325438"/>
            <a:r>
              <a:rPr lang="en-US" dirty="0">
                <a:solidFill>
                  <a:schemeClr val="bg1"/>
                </a:solidFill>
                <a:sym typeface="Huawei Sans" panose="020C0503030203020204" pitchFamily="34" charset="0"/>
              </a:rPr>
              <a:t>Know common machine learning algorithms.</a:t>
            </a:r>
          </a:p>
          <a:p>
            <a:pPr marL="654050" lvl="1" indent="-325438"/>
            <a:r>
              <a:rPr lang="en-US" dirty="0">
                <a:solidFill>
                  <a:schemeClr val="bg1"/>
                </a:solidFill>
                <a:sym typeface="Huawei Sans" panose="020C0503030203020204" pitchFamily="34" charset="0"/>
              </a:rPr>
              <a:t>Understand concepts such as </a:t>
            </a:r>
            <a:r>
              <a:rPr lang="en-US" dirty="0" err="1">
                <a:solidFill>
                  <a:schemeClr val="bg1"/>
                </a:solidFill>
                <a:sym typeface="Huawei Sans" panose="020C0503030203020204" pitchFamily="34" charset="0"/>
              </a:rPr>
              <a:t>hyperparameters</a:t>
            </a:r>
            <a:r>
              <a:rPr lang="en-US" dirty="0">
                <a:solidFill>
                  <a:schemeClr val="bg1"/>
                </a:solidFill>
                <a:sym typeface="Huawei Sans" panose="020C0503030203020204" pitchFamily="34" charset="0"/>
              </a:rPr>
              <a:t>, gradient descent, and cross validation.</a:t>
            </a:r>
          </a:p>
        </p:txBody>
      </p:sp>
    </p:spTree>
    <p:extLst>
      <p:ext uri="{BB962C8B-B14F-4D97-AF65-F5344CB8AC3E}">
        <p14:creationId xmlns:p14="http://schemas.microsoft.com/office/powerpoint/2010/main" val="686128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Bayes classification (cont.)</a:t>
            </a:r>
          </a:p>
        </p:txBody>
      </p:sp>
      <p:sp>
        <p:nvSpPr>
          <p:cNvPr id="3" name="Content Placeholder 2"/>
          <p:cNvSpPr>
            <a:spLocks noGrp="1"/>
          </p:cNvSpPr>
          <p:nvPr>
            <p:ph idx="1"/>
          </p:nvPr>
        </p:nvSpPr>
        <p:spPr/>
        <p:txBody>
          <a:bodyPr>
            <a:normAutofit fontScale="85000" lnSpcReduction="10000"/>
          </a:bodyPr>
          <a:lstStyle/>
          <a:p>
            <a:pPr>
              <a:lnSpc>
                <a:spcPct val="170000"/>
              </a:lnSpc>
            </a:pPr>
            <a:r>
              <a:rPr lang="en-US" sz="1900" i="1" dirty="0"/>
              <a:t>p</a:t>
            </a:r>
            <a:r>
              <a:rPr lang="en-US" sz="1900" dirty="0"/>
              <a:t>(Color = Red | Apple = Yes) X </a:t>
            </a:r>
            <a:r>
              <a:rPr lang="en-US" sz="1900" i="1" dirty="0"/>
              <a:t>p</a:t>
            </a:r>
            <a:r>
              <a:rPr lang="en-US" sz="1900" dirty="0"/>
              <a:t>(</a:t>
            </a:r>
            <a:r>
              <a:rPr lang="en-GB" sz="1900" dirty="0"/>
              <a:t>Shape</a:t>
            </a:r>
            <a:r>
              <a:rPr lang="en-US" sz="1900" dirty="0"/>
              <a:t> = round | Apple = Yes) X </a:t>
            </a:r>
            <a:r>
              <a:rPr lang="en-US" sz="1900" i="1" dirty="0"/>
              <a:t>p</a:t>
            </a:r>
            <a:r>
              <a:rPr lang="en-US" sz="1900" dirty="0"/>
              <a:t>(Diameter = &gt; 10 cm | Apple = Yes) </a:t>
            </a:r>
            <a:br>
              <a:rPr lang="en-US" dirty="0"/>
            </a:br>
            <a:r>
              <a:rPr lang="en-US" i="1" dirty="0"/>
              <a:t>= </a:t>
            </a:r>
            <a:r>
              <a:rPr lang="en-US" dirty="0"/>
              <a:t>(3/5) x (4/5) x (2/5) = 0.192</a:t>
            </a:r>
          </a:p>
          <a:p>
            <a:pPr>
              <a:lnSpc>
                <a:spcPct val="170000"/>
              </a:lnSpc>
            </a:pPr>
            <a:r>
              <a:rPr lang="en-US" sz="1900" i="1" dirty="0"/>
              <a:t>p</a:t>
            </a:r>
            <a:r>
              <a:rPr lang="en-US" sz="1900" dirty="0"/>
              <a:t>(Color = Red | Apple = No) X </a:t>
            </a:r>
            <a:r>
              <a:rPr lang="en-US" sz="1900" i="1" dirty="0"/>
              <a:t>p</a:t>
            </a:r>
            <a:r>
              <a:rPr lang="en-US" sz="1900" dirty="0"/>
              <a:t>(</a:t>
            </a:r>
            <a:r>
              <a:rPr lang="en-GB" sz="1900" dirty="0"/>
              <a:t>Shape</a:t>
            </a:r>
            <a:r>
              <a:rPr lang="en-US" sz="1900" dirty="0"/>
              <a:t> = round | Apple = No) X </a:t>
            </a:r>
            <a:r>
              <a:rPr lang="en-US" sz="1900" i="1" dirty="0"/>
              <a:t>p</a:t>
            </a:r>
            <a:r>
              <a:rPr lang="en-US" sz="1900" dirty="0"/>
              <a:t>(Diameter = &gt; 10 cm | Apple = No) </a:t>
            </a:r>
            <a:br>
              <a:rPr lang="en-US" sz="1900" dirty="0"/>
            </a:br>
            <a:r>
              <a:rPr lang="en-US" i="1" dirty="0"/>
              <a:t>= </a:t>
            </a:r>
            <a:r>
              <a:rPr lang="en-US" dirty="0"/>
              <a:t>(2/5) x (2/5) x (3/5) = 0.096</a:t>
            </a:r>
          </a:p>
          <a:p>
            <a:pPr>
              <a:lnSpc>
                <a:spcPct val="170000"/>
              </a:lnSpc>
            </a:pPr>
            <a:r>
              <a:rPr lang="en-GB" i="1" dirty="0"/>
              <a:t>p</a:t>
            </a:r>
            <a:r>
              <a:rPr lang="en-GB" dirty="0"/>
              <a:t>(Apple = Yes) = 5/10</a:t>
            </a:r>
          </a:p>
          <a:p>
            <a:pPr>
              <a:lnSpc>
                <a:spcPct val="170000"/>
              </a:lnSpc>
            </a:pPr>
            <a:r>
              <a:rPr lang="en-GB" dirty="0"/>
              <a:t> </a:t>
            </a:r>
            <a:r>
              <a:rPr lang="en-GB" i="1" dirty="0"/>
              <a:t>p</a:t>
            </a:r>
            <a:r>
              <a:rPr lang="en-GB" dirty="0"/>
              <a:t>(Apple = No) = 5/10</a:t>
            </a:r>
          </a:p>
          <a:p>
            <a:pPr marL="0" indent="0">
              <a:spcAft>
                <a:spcPts val="1200"/>
              </a:spcAft>
              <a:buNone/>
            </a:pPr>
            <a:endParaRPr lang="en-GB" sz="1800" b="1" dirty="0"/>
          </a:p>
        </p:txBody>
      </p:sp>
    </p:spTree>
    <p:extLst>
      <p:ext uri="{BB962C8B-B14F-4D97-AF65-F5344CB8AC3E}">
        <p14:creationId xmlns:p14="http://schemas.microsoft.com/office/powerpoint/2010/main" val="395057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Naïve Bayes classification (cont.)</a:t>
            </a:r>
          </a:p>
        </p:txBody>
      </p:sp>
      <p:sp>
        <p:nvSpPr>
          <p:cNvPr id="3" name="Content Placeholder 2"/>
          <p:cNvSpPr>
            <a:spLocks noGrp="1"/>
          </p:cNvSpPr>
          <p:nvPr>
            <p:ph idx="1"/>
          </p:nvPr>
        </p:nvSpPr>
        <p:spPr/>
        <p:txBody>
          <a:bodyPr>
            <a:normAutofit fontScale="77500" lnSpcReduction="20000"/>
          </a:bodyPr>
          <a:lstStyle/>
          <a:p>
            <a:pPr marL="0" indent="0">
              <a:lnSpc>
                <a:spcPct val="170000"/>
              </a:lnSpc>
              <a:buNone/>
            </a:pPr>
            <a:r>
              <a:rPr lang="en-GB" sz="2000" dirty="0"/>
              <a:t>Compare </a:t>
            </a:r>
            <a:r>
              <a:rPr lang="en-US" sz="2000" dirty="0"/>
              <a:t>p(C</a:t>
            </a:r>
            <a:r>
              <a:rPr lang="en-US" sz="2000" b="1" dirty="0"/>
              <a:t>Y </a:t>
            </a:r>
            <a:r>
              <a:rPr lang="en-US" sz="2000" dirty="0"/>
              <a:t>| </a:t>
            </a:r>
            <a:r>
              <a:rPr lang="en-US" sz="2000" b="1" dirty="0"/>
              <a:t>x</a:t>
            </a:r>
            <a:r>
              <a:rPr lang="en-US" sz="2000" dirty="0"/>
              <a:t>) to p(CN | </a:t>
            </a:r>
            <a:r>
              <a:rPr lang="en-US" sz="2000" b="1" dirty="0"/>
              <a:t>x</a:t>
            </a:r>
            <a:r>
              <a:rPr lang="en-US" sz="2000" dirty="0"/>
              <a:t>):</a:t>
            </a:r>
          </a:p>
          <a:p>
            <a:pPr marL="0" indent="0">
              <a:lnSpc>
                <a:spcPct val="170000"/>
              </a:lnSpc>
              <a:buNone/>
            </a:pPr>
            <a:endParaRPr lang="en-US" sz="2000" dirty="0"/>
          </a:p>
          <a:p>
            <a:pPr marL="0" indent="0">
              <a:lnSpc>
                <a:spcPct val="170000"/>
              </a:lnSpc>
              <a:buNone/>
            </a:pPr>
            <a:endParaRPr lang="en-US" sz="2000" dirty="0"/>
          </a:p>
          <a:p>
            <a:pPr marL="0" indent="0">
              <a:lnSpc>
                <a:spcPct val="170000"/>
              </a:lnSpc>
              <a:buNone/>
            </a:pPr>
            <a:endParaRPr lang="en-US" sz="2000" dirty="0"/>
          </a:p>
          <a:p>
            <a:pPr marL="0" indent="0">
              <a:lnSpc>
                <a:spcPct val="170000"/>
              </a:lnSpc>
              <a:buNone/>
            </a:pPr>
            <a:endParaRPr lang="en-US" sz="2000" dirty="0"/>
          </a:p>
          <a:p>
            <a:pPr marL="0" indent="0">
              <a:lnSpc>
                <a:spcPct val="170000"/>
              </a:lnSpc>
              <a:buNone/>
            </a:pPr>
            <a:endParaRPr lang="en-US" sz="2000" dirty="0"/>
          </a:p>
          <a:p>
            <a:pPr marL="0" indent="0">
              <a:lnSpc>
                <a:spcPct val="170000"/>
              </a:lnSpc>
              <a:buNone/>
            </a:pPr>
            <a:r>
              <a:rPr lang="en-US" sz="2000" dirty="0"/>
              <a:t>Therefore, the verdict is that it is an apple.</a:t>
            </a:r>
          </a:p>
          <a:p>
            <a:pPr marL="0" indent="0">
              <a:spcAft>
                <a:spcPts val="1200"/>
              </a:spcAft>
              <a:buNone/>
            </a:pPr>
            <a:endParaRPr lang="en-GB" sz="2000" b="1" dirty="0"/>
          </a:p>
        </p:txBody>
      </p:sp>
      <p:pic>
        <p:nvPicPr>
          <p:cNvPr id="5" name="Picture 4">
            <a:extLst>
              <a:ext uri="{FF2B5EF4-FFF2-40B4-BE49-F238E27FC236}">
                <a16:creationId xmlns:a16="http://schemas.microsoft.com/office/drawing/2014/main" id="{9FA6EF9A-F158-44A7-9682-A4FCC84065FE}"/>
              </a:ext>
            </a:extLst>
          </p:cNvPr>
          <p:cNvPicPr>
            <a:picLocks noChangeAspect="1"/>
          </p:cNvPicPr>
          <p:nvPr/>
        </p:nvPicPr>
        <p:blipFill>
          <a:blip r:embed="rId3"/>
          <a:stretch>
            <a:fillRect/>
          </a:stretch>
        </p:blipFill>
        <p:spPr>
          <a:xfrm>
            <a:off x="3418883" y="2756023"/>
            <a:ext cx="4752975" cy="1009650"/>
          </a:xfrm>
          <a:prstGeom prst="rect">
            <a:avLst/>
          </a:prstGeom>
        </p:spPr>
      </p:pic>
      <p:pic>
        <p:nvPicPr>
          <p:cNvPr id="7" name="Picture 6">
            <a:extLst>
              <a:ext uri="{FF2B5EF4-FFF2-40B4-BE49-F238E27FC236}">
                <a16:creationId xmlns:a16="http://schemas.microsoft.com/office/drawing/2014/main" id="{67A4E3B9-7312-4CC7-AFC6-544C08F4E7D7}"/>
              </a:ext>
            </a:extLst>
          </p:cNvPr>
          <p:cNvPicPr>
            <a:picLocks noChangeAspect="1"/>
          </p:cNvPicPr>
          <p:nvPr/>
        </p:nvPicPr>
        <p:blipFill>
          <a:blip r:embed="rId4"/>
          <a:stretch>
            <a:fillRect/>
          </a:stretch>
        </p:blipFill>
        <p:spPr>
          <a:xfrm>
            <a:off x="3280768" y="4217415"/>
            <a:ext cx="5029200" cy="904875"/>
          </a:xfrm>
          <a:prstGeom prst="rect">
            <a:avLst/>
          </a:prstGeom>
        </p:spPr>
      </p:pic>
    </p:spTree>
    <p:extLst>
      <p:ext uri="{BB962C8B-B14F-4D97-AF65-F5344CB8AC3E}">
        <p14:creationId xmlns:p14="http://schemas.microsoft.com/office/powerpoint/2010/main" val="9451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sym typeface="Huawei Sans" panose="020C0503030203020204" pitchFamily="34" charset="0"/>
              </a:rPr>
              <a:t>Decision Tree</a:t>
            </a:r>
          </a:p>
        </p:txBody>
      </p:sp>
      <p:sp>
        <p:nvSpPr>
          <p:cNvPr id="3" name="文本占位符 2"/>
          <p:cNvSpPr>
            <a:spLocks noGrp="1"/>
          </p:cNvSpPr>
          <p:nvPr>
            <p:ph type="body" sz="quarter" idx="10"/>
          </p:nvPr>
        </p:nvSpPr>
        <p:spPr>
          <a:xfrm>
            <a:off x="731838" y="1052514"/>
            <a:ext cx="10728326" cy="1818422"/>
          </a:xfrm>
        </p:spPr>
        <p:txBody>
          <a:bodyPr wrap="square">
            <a:noAutofit/>
          </a:bodyPr>
          <a:lstStyle/>
          <a:p>
            <a:pPr>
              <a:lnSpc>
                <a:spcPct val="120000"/>
              </a:lnSpc>
            </a:pPr>
            <a:r>
              <a:rPr lang="en-US" sz="1600" dirty="0">
                <a:sym typeface="Huawei Sans" panose="020C0503030203020204" pitchFamily="34" charset="0"/>
              </a:rPr>
              <a:t>A decision tree is a tree structure (a binary tree or a non-binary tree). Each non-leaf node represents a test on a feature attribute. Each branch represents the output of a feature attribute in a certain value range, and each leaf node stores a category. To use the decision tree, start from the root node, test the feature attributes of the items to be classified, select the output branches, and use the category stored on the leaf node as the final result.</a:t>
            </a:r>
          </a:p>
          <a:p>
            <a:pPr>
              <a:lnSpc>
                <a:spcPct val="120000"/>
              </a:lnSpc>
            </a:pPr>
            <a:endParaRPr lang="en-US" sz="1600" dirty="0">
              <a:sym typeface="Huawei Sans" panose="020C0503030203020204" pitchFamily="34" charset="0"/>
            </a:endParaRPr>
          </a:p>
        </p:txBody>
      </p:sp>
      <p:sp>
        <p:nvSpPr>
          <p:cNvPr id="5" name="椭圆 4"/>
          <p:cNvSpPr/>
          <p:nvPr/>
        </p:nvSpPr>
        <p:spPr bwMode="auto">
          <a:xfrm>
            <a:off x="5912177" y="2777270"/>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椭圆 7"/>
          <p:cNvSpPr/>
          <p:nvPr/>
        </p:nvSpPr>
        <p:spPr bwMode="auto">
          <a:xfrm>
            <a:off x="6610998" y="4066123"/>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椭圆 8"/>
          <p:cNvSpPr/>
          <p:nvPr/>
        </p:nvSpPr>
        <p:spPr bwMode="auto">
          <a:xfrm>
            <a:off x="7123517" y="4853671"/>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椭圆 9"/>
          <p:cNvSpPr/>
          <p:nvPr/>
        </p:nvSpPr>
        <p:spPr bwMode="auto">
          <a:xfrm>
            <a:off x="5186816" y="4266111"/>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椭圆 10"/>
          <p:cNvSpPr/>
          <p:nvPr/>
        </p:nvSpPr>
        <p:spPr bwMode="auto">
          <a:xfrm>
            <a:off x="4946379" y="3460743"/>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椭圆 11"/>
          <p:cNvSpPr/>
          <p:nvPr/>
        </p:nvSpPr>
        <p:spPr bwMode="auto">
          <a:xfrm>
            <a:off x="6944205" y="3384367"/>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椭圆 12"/>
          <p:cNvSpPr/>
          <p:nvPr/>
        </p:nvSpPr>
        <p:spPr bwMode="auto">
          <a:xfrm>
            <a:off x="6345635" y="5573141"/>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椭圆 13"/>
          <p:cNvSpPr/>
          <p:nvPr/>
        </p:nvSpPr>
        <p:spPr bwMode="auto">
          <a:xfrm>
            <a:off x="5912177" y="4823688"/>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椭圆 14"/>
          <p:cNvSpPr/>
          <p:nvPr/>
        </p:nvSpPr>
        <p:spPr bwMode="auto">
          <a:xfrm>
            <a:off x="4083151" y="4197025"/>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椭圆 15"/>
          <p:cNvSpPr/>
          <p:nvPr/>
        </p:nvSpPr>
        <p:spPr bwMode="auto">
          <a:xfrm>
            <a:off x="7718982" y="4115068"/>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椭圆 17"/>
          <p:cNvSpPr/>
          <p:nvPr/>
        </p:nvSpPr>
        <p:spPr bwMode="auto">
          <a:xfrm>
            <a:off x="5372698" y="5528389"/>
            <a:ext cx="216024" cy="21602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cxnSp>
        <p:nvCxnSpPr>
          <p:cNvPr id="20" name="直接箭头连接符 19"/>
          <p:cNvCxnSpPr>
            <a:stCxn id="5" idx="3"/>
            <a:endCxn id="11" idx="7"/>
          </p:cNvCxnSpPr>
          <p:nvPr/>
        </p:nvCxnSpPr>
        <p:spPr bwMode="auto">
          <a:xfrm flipH="1">
            <a:off x="5130767" y="2961658"/>
            <a:ext cx="813046" cy="5307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直接箭头连接符 21"/>
          <p:cNvCxnSpPr>
            <a:stCxn id="5" idx="5"/>
            <a:endCxn id="12" idx="1"/>
          </p:cNvCxnSpPr>
          <p:nvPr/>
        </p:nvCxnSpPr>
        <p:spPr bwMode="auto">
          <a:xfrm>
            <a:off x="6096565" y="2961658"/>
            <a:ext cx="879276" cy="45434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箭头连接符 23"/>
          <p:cNvCxnSpPr>
            <a:stCxn id="11" idx="3"/>
            <a:endCxn id="15" idx="7"/>
          </p:cNvCxnSpPr>
          <p:nvPr/>
        </p:nvCxnSpPr>
        <p:spPr bwMode="auto">
          <a:xfrm flipH="1">
            <a:off x="4267539" y="3645131"/>
            <a:ext cx="710476" cy="58353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直接箭头连接符 25"/>
          <p:cNvCxnSpPr>
            <a:stCxn id="11" idx="5"/>
            <a:endCxn id="10" idx="1"/>
          </p:cNvCxnSpPr>
          <p:nvPr/>
        </p:nvCxnSpPr>
        <p:spPr bwMode="auto">
          <a:xfrm>
            <a:off x="5130767" y="3645131"/>
            <a:ext cx="87685" cy="6526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直接箭头连接符 27"/>
          <p:cNvCxnSpPr>
            <a:stCxn id="12" idx="3"/>
            <a:endCxn id="8" idx="0"/>
          </p:cNvCxnSpPr>
          <p:nvPr/>
        </p:nvCxnSpPr>
        <p:spPr bwMode="auto">
          <a:xfrm flipH="1">
            <a:off x="6719010" y="3568755"/>
            <a:ext cx="256831" cy="49736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直接箭头连接符 29"/>
          <p:cNvCxnSpPr>
            <a:stCxn id="12" idx="5"/>
            <a:endCxn id="16" idx="1"/>
          </p:cNvCxnSpPr>
          <p:nvPr/>
        </p:nvCxnSpPr>
        <p:spPr bwMode="auto">
          <a:xfrm>
            <a:off x="7128593" y="3568755"/>
            <a:ext cx="622025" cy="5779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2" name="直接箭头连接符 31"/>
          <p:cNvCxnSpPr>
            <a:stCxn id="8" idx="3"/>
            <a:endCxn id="14" idx="0"/>
          </p:cNvCxnSpPr>
          <p:nvPr/>
        </p:nvCxnSpPr>
        <p:spPr bwMode="auto">
          <a:xfrm flipH="1">
            <a:off x="6020189" y="4250511"/>
            <a:ext cx="622445" cy="5731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直接箭头连接符 33"/>
          <p:cNvCxnSpPr>
            <a:stCxn id="8" idx="5"/>
            <a:endCxn id="9" idx="0"/>
          </p:cNvCxnSpPr>
          <p:nvPr/>
        </p:nvCxnSpPr>
        <p:spPr bwMode="auto">
          <a:xfrm>
            <a:off x="6795386" y="4250511"/>
            <a:ext cx="436143" cy="6031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直接箭头连接符 35"/>
          <p:cNvCxnSpPr>
            <a:stCxn id="14" idx="3"/>
            <a:endCxn id="18" idx="0"/>
          </p:cNvCxnSpPr>
          <p:nvPr/>
        </p:nvCxnSpPr>
        <p:spPr bwMode="auto">
          <a:xfrm flipH="1">
            <a:off x="5480710" y="5008076"/>
            <a:ext cx="463103" cy="5203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直接箭头连接符 37"/>
          <p:cNvCxnSpPr>
            <a:stCxn id="14" idx="5"/>
            <a:endCxn id="13" idx="1"/>
          </p:cNvCxnSpPr>
          <p:nvPr/>
        </p:nvCxnSpPr>
        <p:spPr bwMode="auto">
          <a:xfrm>
            <a:off x="6096565" y="5008076"/>
            <a:ext cx="280706" cy="5967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4" name="文本框 53"/>
          <p:cNvSpPr txBox="1"/>
          <p:nvPr/>
        </p:nvSpPr>
        <p:spPr bwMode="auto">
          <a:xfrm>
            <a:off x="5676782" y="2442389"/>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Root</a:t>
            </a:r>
          </a:p>
        </p:txBody>
      </p:sp>
      <p:sp>
        <p:nvSpPr>
          <p:cNvPr id="55" name="文本框 54"/>
          <p:cNvSpPr txBox="1"/>
          <p:nvPr/>
        </p:nvSpPr>
        <p:spPr bwMode="auto">
          <a:xfrm>
            <a:off x="4957947" y="2836619"/>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Short</a:t>
            </a:r>
          </a:p>
        </p:txBody>
      </p:sp>
      <p:sp>
        <p:nvSpPr>
          <p:cNvPr id="56" name="文本框 55"/>
          <p:cNvSpPr txBox="1"/>
          <p:nvPr/>
        </p:nvSpPr>
        <p:spPr bwMode="auto">
          <a:xfrm>
            <a:off x="6372799" y="2870936"/>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Tall</a:t>
            </a:r>
          </a:p>
        </p:txBody>
      </p:sp>
      <p:sp>
        <p:nvSpPr>
          <p:cNvPr id="57" name="文本框 56"/>
          <p:cNvSpPr txBox="1"/>
          <p:nvPr/>
        </p:nvSpPr>
        <p:spPr bwMode="auto">
          <a:xfrm>
            <a:off x="7384556" y="3670919"/>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Long neck</a:t>
            </a:r>
          </a:p>
        </p:txBody>
      </p:sp>
      <p:sp>
        <p:nvSpPr>
          <p:cNvPr id="58" name="文本框 57"/>
          <p:cNvSpPr txBox="1"/>
          <p:nvPr/>
        </p:nvSpPr>
        <p:spPr bwMode="auto">
          <a:xfrm>
            <a:off x="6006970" y="3703747"/>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Short neck</a:t>
            </a:r>
          </a:p>
        </p:txBody>
      </p:sp>
      <p:sp>
        <p:nvSpPr>
          <p:cNvPr id="59" name="文本框 58"/>
          <p:cNvSpPr txBox="1"/>
          <p:nvPr/>
        </p:nvSpPr>
        <p:spPr bwMode="auto">
          <a:xfrm>
            <a:off x="5094851" y="3680414"/>
            <a:ext cx="98774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Can squeak</a:t>
            </a:r>
          </a:p>
        </p:txBody>
      </p:sp>
      <p:sp>
        <p:nvSpPr>
          <p:cNvPr id="65" name="文本框 64"/>
          <p:cNvSpPr txBox="1"/>
          <p:nvPr/>
        </p:nvSpPr>
        <p:spPr bwMode="auto">
          <a:xfrm>
            <a:off x="3372553" y="4483920"/>
            <a:ext cx="119332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Might be a squirrel</a:t>
            </a:r>
          </a:p>
        </p:txBody>
      </p:sp>
      <p:sp>
        <p:nvSpPr>
          <p:cNvPr id="66" name="文本框 65"/>
          <p:cNvSpPr txBox="1"/>
          <p:nvPr/>
        </p:nvSpPr>
        <p:spPr bwMode="auto">
          <a:xfrm>
            <a:off x="5560990" y="4319853"/>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Short nose</a:t>
            </a:r>
          </a:p>
        </p:txBody>
      </p:sp>
      <p:sp>
        <p:nvSpPr>
          <p:cNvPr id="67" name="文本框 66"/>
          <p:cNvSpPr txBox="1"/>
          <p:nvPr/>
        </p:nvSpPr>
        <p:spPr bwMode="auto">
          <a:xfrm>
            <a:off x="6915772" y="4363921"/>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Long nose</a:t>
            </a:r>
          </a:p>
        </p:txBody>
      </p:sp>
      <p:sp>
        <p:nvSpPr>
          <p:cNvPr id="68" name="文本框 67"/>
          <p:cNvSpPr txBox="1"/>
          <p:nvPr/>
        </p:nvSpPr>
        <p:spPr bwMode="auto">
          <a:xfrm>
            <a:off x="6100489" y="5063411"/>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 water</a:t>
            </a:r>
          </a:p>
        </p:txBody>
      </p:sp>
      <p:sp>
        <p:nvSpPr>
          <p:cNvPr id="69" name="文本框 68"/>
          <p:cNvSpPr txBox="1"/>
          <p:nvPr/>
        </p:nvSpPr>
        <p:spPr bwMode="auto">
          <a:xfrm>
            <a:off x="4950507" y="5081026"/>
            <a:ext cx="884877"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On land</a:t>
            </a:r>
          </a:p>
        </p:txBody>
      </p:sp>
      <p:sp>
        <p:nvSpPr>
          <p:cNvPr id="70" name="文本框 69"/>
          <p:cNvSpPr txBox="1"/>
          <p:nvPr/>
        </p:nvSpPr>
        <p:spPr bwMode="auto">
          <a:xfrm>
            <a:off x="3638981" y="3616975"/>
            <a:ext cx="119332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solidFill>
                  <a:schemeClr val="accent2">
                    <a:lumMod val="75000"/>
                  </a:schemeClr>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Cannot squeak</a:t>
            </a:r>
          </a:p>
        </p:txBody>
      </p:sp>
      <p:sp>
        <p:nvSpPr>
          <p:cNvPr id="71" name="文本框 70"/>
          <p:cNvSpPr txBox="1"/>
          <p:nvPr/>
        </p:nvSpPr>
        <p:spPr bwMode="auto">
          <a:xfrm>
            <a:off x="4722947" y="4576735"/>
            <a:ext cx="98621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Might be a rat</a:t>
            </a:r>
          </a:p>
        </p:txBody>
      </p:sp>
      <p:sp>
        <p:nvSpPr>
          <p:cNvPr id="84" name="文本框 83"/>
          <p:cNvSpPr txBox="1"/>
          <p:nvPr/>
        </p:nvSpPr>
        <p:spPr bwMode="auto">
          <a:xfrm>
            <a:off x="7718982" y="4413049"/>
            <a:ext cx="139203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Might be a giraffe</a:t>
            </a:r>
          </a:p>
        </p:txBody>
      </p:sp>
      <p:sp>
        <p:nvSpPr>
          <p:cNvPr id="94" name="文本框 93"/>
          <p:cNvSpPr txBox="1"/>
          <p:nvPr/>
        </p:nvSpPr>
        <p:spPr bwMode="auto">
          <a:xfrm>
            <a:off x="6856539" y="5179490"/>
            <a:ext cx="139203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Might be an elephant</a:t>
            </a:r>
          </a:p>
        </p:txBody>
      </p:sp>
      <p:sp>
        <p:nvSpPr>
          <p:cNvPr id="103" name="文本框 102"/>
          <p:cNvSpPr txBox="1"/>
          <p:nvPr/>
        </p:nvSpPr>
        <p:spPr bwMode="auto">
          <a:xfrm>
            <a:off x="4677738" y="5856255"/>
            <a:ext cx="139203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Might be a rhinoceros</a:t>
            </a:r>
          </a:p>
        </p:txBody>
      </p:sp>
      <p:sp>
        <p:nvSpPr>
          <p:cNvPr id="104" name="文本框 103"/>
          <p:cNvSpPr txBox="1"/>
          <p:nvPr/>
        </p:nvSpPr>
        <p:spPr bwMode="auto">
          <a:xfrm>
            <a:off x="6015441" y="5856255"/>
            <a:ext cx="1045855"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Might be a hippo</a:t>
            </a:r>
          </a:p>
        </p:txBody>
      </p:sp>
    </p:spTree>
    <p:extLst>
      <p:ext uri="{BB962C8B-B14F-4D97-AF65-F5344CB8AC3E}">
        <p14:creationId xmlns:p14="http://schemas.microsoft.com/office/powerpoint/2010/main" val="238006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wrap="square">
            <a:noAutofit/>
          </a:bodyPr>
          <a:lstStyle/>
          <a:p>
            <a:r>
              <a:rPr lang="en-US">
                <a:sym typeface="Huawei Sans" panose="020C0503030203020204" pitchFamily="34" charset="0"/>
              </a:rPr>
              <a:t>Decision Tree Structure</a:t>
            </a:r>
          </a:p>
        </p:txBody>
      </p:sp>
      <p:grpSp>
        <p:nvGrpSpPr>
          <p:cNvPr id="28" name="组合 27"/>
          <p:cNvGrpSpPr/>
          <p:nvPr/>
        </p:nvGrpSpPr>
        <p:grpSpPr>
          <a:xfrm>
            <a:off x="2098187" y="1138152"/>
            <a:ext cx="7340850" cy="4900698"/>
            <a:chOff x="2089087" y="1481052"/>
            <a:chExt cx="6599939" cy="4567869"/>
          </a:xfrm>
        </p:grpSpPr>
        <p:sp>
          <p:nvSpPr>
            <p:cNvPr id="2" name="椭圆 1"/>
            <p:cNvSpPr/>
            <p:nvPr/>
          </p:nvSpPr>
          <p:spPr bwMode="auto">
            <a:xfrm>
              <a:off x="4914149" y="1481052"/>
              <a:ext cx="1224136" cy="576064"/>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77" fontAlgn="ctr"/>
              <a:endParaRPr lang="zh-CN" alt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矩形 4"/>
            <p:cNvSpPr/>
            <p:nvPr/>
          </p:nvSpPr>
          <p:spPr bwMode="auto">
            <a:xfrm>
              <a:off x="2136207" y="3812103"/>
              <a:ext cx="900100" cy="5400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defTabSz="914377" fontAlgn="ctr"/>
              <a:endParaRPr lang="zh-CN" altLang="en-US">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椭圆 6"/>
            <p:cNvSpPr/>
            <p:nvPr/>
          </p:nvSpPr>
          <p:spPr bwMode="auto">
            <a:xfrm>
              <a:off x="5548708" y="3754779"/>
              <a:ext cx="1224136" cy="576064"/>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77" fontAlgn="ctr"/>
              <a:endParaRPr lang="zh-CN" alt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椭圆 8"/>
            <p:cNvSpPr/>
            <p:nvPr/>
          </p:nvSpPr>
          <p:spPr bwMode="auto">
            <a:xfrm>
              <a:off x="3029347" y="2475331"/>
              <a:ext cx="1224136" cy="576064"/>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77" fontAlgn="ctr"/>
              <a:endParaRPr lang="zh-CN" alt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椭圆 9"/>
            <p:cNvSpPr/>
            <p:nvPr/>
          </p:nvSpPr>
          <p:spPr bwMode="auto">
            <a:xfrm>
              <a:off x="6552509" y="2568151"/>
              <a:ext cx="1224136" cy="576064"/>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77" fontAlgn="ctr"/>
              <a:endParaRPr lang="zh-CN" alt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矩形 10"/>
            <p:cNvSpPr/>
            <p:nvPr/>
          </p:nvSpPr>
          <p:spPr bwMode="auto">
            <a:xfrm>
              <a:off x="7194513" y="5503982"/>
              <a:ext cx="900100" cy="5400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defTabSz="914377" fontAlgn="ctr"/>
              <a:endParaRPr lang="zh-CN" altLang="en-US">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矩形 11"/>
            <p:cNvSpPr/>
            <p:nvPr/>
          </p:nvSpPr>
          <p:spPr bwMode="auto">
            <a:xfrm>
              <a:off x="4073031" y="5506667"/>
              <a:ext cx="900100" cy="5400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defTabSz="914377" fontAlgn="ctr"/>
              <a:endParaRPr lang="zh-CN" altLang="en-US">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矩形 12"/>
            <p:cNvSpPr/>
            <p:nvPr/>
          </p:nvSpPr>
          <p:spPr bwMode="auto">
            <a:xfrm>
              <a:off x="4029739" y="3788126"/>
              <a:ext cx="900100" cy="5400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defTabSz="914377" fontAlgn="ctr"/>
              <a:endParaRPr lang="zh-CN" altLang="en-US">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矩形 13"/>
            <p:cNvSpPr/>
            <p:nvPr/>
          </p:nvSpPr>
          <p:spPr bwMode="auto">
            <a:xfrm>
              <a:off x="7704815" y="3810730"/>
              <a:ext cx="900100" cy="5400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defTabSz="914377" fontAlgn="ctr"/>
              <a:endParaRPr lang="zh-CN" altLang="en-US">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矩形 14"/>
            <p:cNvSpPr/>
            <p:nvPr/>
          </p:nvSpPr>
          <p:spPr bwMode="auto">
            <a:xfrm>
              <a:off x="5696969" y="5508861"/>
              <a:ext cx="900100" cy="54006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noAutofit/>
            </a:bodyPr>
            <a:lstStyle/>
            <a:p>
              <a:pPr defTabSz="914377" fontAlgn="ctr"/>
              <a:endParaRPr lang="zh-CN" altLang="en-US">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文本框 5"/>
            <p:cNvSpPr txBox="1"/>
            <p:nvPr/>
          </p:nvSpPr>
          <p:spPr bwMode="auto">
            <a:xfrm>
              <a:off x="4991751" y="1636717"/>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Root Node</a:t>
              </a:r>
            </a:p>
          </p:txBody>
        </p:sp>
        <p:sp>
          <p:nvSpPr>
            <p:cNvPr id="16" name="文本框 15"/>
            <p:cNvSpPr txBox="1"/>
            <p:nvPr/>
          </p:nvSpPr>
          <p:spPr bwMode="auto">
            <a:xfrm>
              <a:off x="3123414" y="2553606"/>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Internal Node</a:t>
              </a:r>
            </a:p>
          </p:txBody>
        </p:sp>
        <p:sp>
          <p:nvSpPr>
            <p:cNvPr id="17" name="文本框 16"/>
            <p:cNvSpPr txBox="1"/>
            <p:nvPr/>
          </p:nvSpPr>
          <p:spPr bwMode="auto">
            <a:xfrm>
              <a:off x="5628072" y="3801655"/>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Internal </a:t>
              </a:r>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p>
          </p:txBody>
        </p:sp>
        <p:sp>
          <p:nvSpPr>
            <p:cNvPr id="18" name="文本框 17"/>
            <p:cNvSpPr txBox="1"/>
            <p:nvPr/>
          </p:nvSpPr>
          <p:spPr bwMode="auto">
            <a:xfrm>
              <a:off x="6635882" y="2616741"/>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Internal </a:t>
              </a:r>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p>
          </p:txBody>
        </p:sp>
        <p:sp>
          <p:nvSpPr>
            <p:cNvPr id="19" name="文本框 18"/>
            <p:cNvSpPr txBox="1"/>
            <p:nvPr/>
          </p:nvSpPr>
          <p:spPr bwMode="auto">
            <a:xfrm>
              <a:off x="7620093" y="3927691"/>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Leaf Node</a:t>
              </a:r>
            </a:p>
          </p:txBody>
        </p:sp>
        <p:sp>
          <p:nvSpPr>
            <p:cNvPr id="20" name="文本框 19"/>
            <p:cNvSpPr txBox="1"/>
            <p:nvPr/>
          </p:nvSpPr>
          <p:spPr bwMode="auto">
            <a:xfrm>
              <a:off x="2089087" y="3933307"/>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Leaf </a:t>
              </a:r>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endPar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文本框 20"/>
            <p:cNvSpPr txBox="1"/>
            <p:nvPr/>
          </p:nvSpPr>
          <p:spPr bwMode="auto">
            <a:xfrm>
              <a:off x="3955105" y="3923937"/>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Leaf </a:t>
              </a:r>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endPar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文本框 21"/>
            <p:cNvSpPr txBox="1"/>
            <p:nvPr/>
          </p:nvSpPr>
          <p:spPr bwMode="auto">
            <a:xfrm>
              <a:off x="7110096" y="5653985"/>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Leaf </a:t>
              </a:r>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endPar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文本框 22"/>
            <p:cNvSpPr txBox="1"/>
            <p:nvPr/>
          </p:nvSpPr>
          <p:spPr bwMode="auto">
            <a:xfrm>
              <a:off x="5653773" y="5626559"/>
              <a:ext cx="969024"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Leaf </a:t>
              </a:r>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endPar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文本框 23"/>
            <p:cNvSpPr txBox="1"/>
            <p:nvPr/>
          </p:nvSpPr>
          <p:spPr bwMode="auto">
            <a:xfrm>
              <a:off x="4004964" y="5656671"/>
              <a:ext cx="1068933" cy="294906"/>
            </a:xfrm>
            <a:prstGeom prst="rect">
              <a:avLst/>
            </a:prstGeom>
            <a:noFill/>
            <a:ln w="9525">
              <a:noFill/>
              <a:miter lim="800000"/>
              <a:headEnd/>
              <a:tailEnd/>
            </a:ln>
          </p:spPr>
          <p:txBody>
            <a:bodyPr wrap="square" lIns="99980" tIns="49987" rIns="99980" bIns="49987" rtlCol="0">
              <a:noAutofit/>
            </a:bodyPr>
            <a:lstStyle/>
            <a:p>
              <a:pPr algn="ctr" defTabSz="1001624" eaLnBrk="0" fontAlgn="ctr" hangingPunct="0"/>
              <a:r>
                <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Leaf </a:t>
              </a:r>
              <a:r>
                <a:rPr lang="en-US" altLang="zh-CN"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Node</a:t>
              </a:r>
              <a:endParaRPr lang="en-US" sz="1400"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cxnSp>
          <p:nvCxnSpPr>
            <p:cNvPr id="26" name="直接箭头连接符 25"/>
            <p:cNvCxnSpPr>
              <a:stCxn id="2" idx="3"/>
              <a:endCxn id="9" idx="7"/>
            </p:cNvCxnSpPr>
            <p:nvPr/>
          </p:nvCxnSpPr>
          <p:spPr bwMode="auto">
            <a:xfrm flipH="1">
              <a:off x="4074212" y="1972754"/>
              <a:ext cx="1019208" cy="58694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直接箭头连接符 28"/>
            <p:cNvCxnSpPr>
              <a:stCxn id="2" idx="5"/>
              <a:endCxn id="10" idx="1"/>
            </p:cNvCxnSpPr>
            <p:nvPr/>
          </p:nvCxnSpPr>
          <p:spPr bwMode="auto">
            <a:xfrm>
              <a:off x="5959014" y="1972754"/>
              <a:ext cx="772767" cy="6797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直接箭头连接符 30"/>
            <p:cNvCxnSpPr>
              <a:stCxn id="9" idx="3"/>
              <a:endCxn id="5" idx="0"/>
            </p:cNvCxnSpPr>
            <p:nvPr/>
          </p:nvCxnSpPr>
          <p:spPr bwMode="auto">
            <a:xfrm flipH="1">
              <a:off x="2586256" y="2967033"/>
              <a:ext cx="622363" cy="8450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直接箭头连接符 32"/>
            <p:cNvCxnSpPr>
              <a:stCxn id="9" idx="5"/>
              <a:endCxn id="13" idx="0"/>
            </p:cNvCxnSpPr>
            <p:nvPr/>
          </p:nvCxnSpPr>
          <p:spPr bwMode="auto">
            <a:xfrm>
              <a:off x="4074212" y="2967032"/>
              <a:ext cx="405576" cy="82109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直接箭头连接符 34"/>
            <p:cNvCxnSpPr>
              <a:stCxn id="10" idx="3"/>
              <a:endCxn id="7" idx="0"/>
            </p:cNvCxnSpPr>
            <p:nvPr/>
          </p:nvCxnSpPr>
          <p:spPr bwMode="auto">
            <a:xfrm flipH="1">
              <a:off x="6160777" y="3059853"/>
              <a:ext cx="571004" cy="6949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直接箭头连接符 36"/>
            <p:cNvCxnSpPr>
              <a:stCxn id="10" idx="5"/>
              <a:endCxn id="14" idx="0"/>
            </p:cNvCxnSpPr>
            <p:nvPr/>
          </p:nvCxnSpPr>
          <p:spPr bwMode="auto">
            <a:xfrm>
              <a:off x="7597375" y="3059852"/>
              <a:ext cx="557491" cy="7508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直接箭头连接符 38"/>
            <p:cNvCxnSpPr>
              <a:stCxn id="7" idx="3"/>
              <a:endCxn id="12" idx="0"/>
            </p:cNvCxnSpPr>
            <p:nvPr/>
          </p:nvCxnSpPr>
          <p:spPr bwMode="auto">
            <a:xfrm flipH="1">
              <a:off x="4523081" y="4246480"/>
              <a:ext cx="1204899" cy="12601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1" name="直接箭头连接符 40"/>
            <p:cNvCxnSpPr>
              <a:stCxn id="7" idx="4"/>
              <a:endCxn id="15" idx="0"/>
            </p:cNvCxnSpPr>
            <p:nvPr/>
          </p:nvCxnSpPr>
          <p:spPr bwMode="auto">
            <a:xfrm flipH="1">
              <a:off x="6147018" y="4330841"/>
              <a:ext cx="13759" cy="11780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3" name="直接箭头连接符 42"/>
            <p:cNvCxnSpPr>
              <a:stCxn id="7" idx="5"/>
              <a:endCxn id="11" idx="0"/>
            </p:cNvCxnSpPr>
            <p:nvPr/>
          </p:nvCxnSpPr>
          <p:spPr bwMode="auto">
            <a:xfrm>
              <a:off x="6593574" y="4246479"/>
              <a:ext cx="1050989" cy="12575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955194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dirty="0">
                <a:sym typeface="Huawei Sans" panose="020C0503030203020204" pitchFamily="34" charset="0"/>
              </a:rPr>
              <a:t>Key Points of Decision Tree Construction</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a:xfrm>
                <a:off x="731838" y="1052514"/>
                <a:ext cx="10728326" cy="3229030"/>
              </a:xfrm>
            </p:spPr>
            <p:txBody>
              <a:bodyPr wrap="square">
                <a:noAutofit/>
              </a:bodyPr>
              <a:lstStyle/>
              <a:p>
                <a:r>
                  <a:rPr lang="en-US" sz="2000" dirty="0">
                    <a:sym typeface="Huawei Sans" panose="020C0503030203020204" pitchFamily="34" charset="0"/>
                  </a:rPr>
                  <a:t>To create a decision tree, we need to select attributes and determine the tree structure between feature attributes. The key step of constructing a decision tree is to divide data of all feature attributes, compare the result sets in terms of 'purity', and select the attribute with the highest 'purity' as the data point for dataset division.</a:t>
                </a:r>
              </a:p>
              <a:p>
                <a:r>
                  <a:rPr lang="en-US" sz="2000" dirty="0">
                    <a:sym typeface="Huawei Sans" panose="020C0503030203020204" pitchFamily="34" charset="0"/>
                  </a:rPr>
                  <a:t>The metrics to quantify the 'purity' include the information entropy and GINI Index. The formula is as follows:</a:t>
                </a:r>
              </a:p>
              <a:p>
                <a:endParaRPr lang="en-US" altLang="zh-CN" sz="2000" dirty="0">
                  <a:sym typeface="Huawei Sans" panose="020C0503030203020204" pitchFamily="34" charset="0"/>
                </a:endParaRPr>
              </a:p>
              <a:p>
                <a:r>
                  <a:rPr lang="en-US" sz="2000" dirty="0">
                    <a:sym typeface="Huawei Sans" panose="020C0503030203020204" pitchFamily="34" charset="0"/>
                  </a:rPr>
                  <a:t>where </a:t>
                </a:r>
                <a14:m>
                  <m:oMath xmlns:m="http://schemas.openxmlformats.org/officeDocument/2006/math">
                    <m:sSub>
                      <m:sSubPr>
                        <m:ctrlPr>
                          <a:rPr lang="en-US" altLang="zh-CN" sz="2000" b="0" i="1" smtClean="0">
                            <a:latin typeface="Cambria Math" panose="02040503050406030204" pitchFamily="18" charset="0"/>
                            <a:cs typeface="+mn-ea"/>
                            <a:sym typeface="Huawei Sans" panose="020C0503030203020204" pitchFamily="34" charset="0"/>
                          </a:rPr>
                        </m:ctrlPr>
                      </m:sSubPr>
                      <m:e>
                        <m:r>
                          <a:rPr lang="en-US" altLang="zh-CN" sz="2000" b="0" i="1" smtClean="0">
                            <a:latin typeface="Cambria Math" panose="02040503050406030204" pitchFamily="18" charset="0"/>
                            <a:cs typeface="+mn-ea"/>
                            <a:sym typeface="Huawei Sans" panose="020C0503030203020204" pitchFamily="34" charset="0"/>
                          </a:rPr>
                          <m:t>𝑝</m:t>
                        </m:r>
                      </m:e>
                      <m:sub>
                        <m:r>
                          <a:rPr lang="en-US" altLang="zh-CN" sz="2000" b="0" i="1" smtClean="0">
                            <a:latin typeface="Cambria Math" panose="02040503050406030204" pitchFamily="18" charset="0"/>
                            <a:cs typeface="+mn-ea"/>
                            <a:sym typeface="Huawei Sans" panose="020C0503030203020204" pitchFamily="34" charset="0"/>
                          </a:rPr>
                          <m:t>𝑘</m:t>
                        </m:r>
                      </m:sub>
                    </m:sSub>
                  </m:oMath>
                </a14:m>
                <a:r>
                  <a:rPr lang="en-US" sz="2000" dirty="0">
                    <a:sym typeface="Huawei Sans" panose="020C0503030203020204" pitchFamily="34" charset="0"/>
                  </a:rPr>
                  <a:t> indicates the probability that the sample belongs to class k (there are K classes in total). A greater difference between purity before segmentation and that after segmentation indicates a better decision tree.</a:t>
                </a:r>
              </a:p>
              <a:p>
                <a:r>
                  <a:rPr lang="en-US" sz="2000" dirty="0">
                    <a:sym typeface="Huawei Sans" panose="020C0503030203020204" pitchFamily="34" charset="0"/>
                  </a:rPr>
                  <a:t>Common decision tree algorithms include ID3, C4.5, and CART.</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xfrm>
                <a:off x="731838" y="1052514"/>
                <a:ext cx="10728326" cy="3229030"/>
              </a:xfrm>
              <a:blipFill rotWithShape="0">
                <a:blip r:embed="rId4"/>
                <a:stretch>
                  <a:fillRect l="-227" r="-625" b="-945"/>
                </a:stretch>
              </a:blipFill>
            </p:spPr>
            <p:txBody>
              <a:bodyPr/>
              <a:lstStyle/>
              <a:p>
                <a:r>
                  <a:rPr 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1269288685"/>
              </p:ext>
            </p:extLst>
          </p:nvPr>
        </p:nvGraphicFramePr>
        <p:xfrm>
          <a:off x="3015831" y="3288486"/>
          <a:ext cx="2216150" cy="719137"/>
        </p:xfrm>
        <a:graphic>
          <a:graphicData uri="http://schemas.openxmlformats.org/presentationml/2006/ole">
            <mc:AlternateContent xmlns:mc="http://schemas.openxmlformats.org/markup-compatibility/2006">
              <mc:Choice xmlns:v="urn:schemas-microsoft-com:vml" Requires="v">
                <p:oleObj name="Equation" r:id="rId5" imgW="1523880" imgH="431640" progId="Equation.DSMT4">
                  <p:embed/>
                </p:oleObj>
              </mc:Choice>
              <mc:Fallback>
                <p:oleObj name="Equation" r:id="rId5" imgW="1523880" imgH="431640" progId="Equation.DSMT4">
                  <p:embed/>
                  <p:pic>
                    <p:nvPicPr>
                      <p:cNvPr id="0" name=""/>
                      <p:cNvPicPr/>
                      <p:nvPr/>
                    </p:nvPicPr>
                    <p:blipFill>
                      <a:blip r:embed="rId6"/>
                      <a:stretch>
                        <a:fillRect/>
                      </a:stretch>
                    </p:blipFill>
                    <p:spPr>
                      <a:xfrm>
                        <a:off x="3015831" y="3288486"/>
                        <a:ext cx="2216150" cy="71913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49314747"/>
              </p:ext>
            </p:extLst>
          </p:nvPr>
        </p:nvGraphicFramePr>
        <p:xfrm>
          <a:off x="7211120" y="3322495"/>
          <a:ext cx="2213692" cy="751288"/>
        </p:xfrm>
        <a:graphic>
          <a:graphicData uri="http://schemas.openxmlformats.org/presentationml/2006/ole">
            <mc:AlternateContent xmlns:mc="http://schemas.openxmlformats.org/markup-compatibility/2006">
              <mc:Choice xmlns:v="urn:schemas-microsoft-com:vml" Requires="v">
                <p:oleObj name="Equation" r:id="rId7" imgW="1002960" imgH="431640" progId="Equation.DSMT4">
                  <p:embed/>
                </p:oleObj>
              </mc:Choice>
              <mc:Fallback>
                <p:oleObj name="Equation" r:id="rId7" imgW="1002960" imgH="431640" progId="Equation.DSMT4">
                  <p:embed/>
                  <p:pic>
                    <p:nvPicPr>
                      <p:cNvPr id="0" name=""/>
                      <p:cNvPicPr/>
                      <p:nvPr/>
                    </p:nvPicPr>
                    <p:blipFill>
                      <a:blip r:embed="rId8"/>
                      <a:stretch>
                        <a:fillRect/>
                      </a:stretch>
                    </p:blipFill>
                    <p:spPr>
                      <a:xfrm>
                        <a:off x="7211120" y="3322495"/>
                        <a:ext cx="2213692" cy="751288"/>
                      </a:xfrm>
                      <a:prstGeom prst="rect">
                        <a:avLst/>
                      </a:prstGeom>
                    </p:spPr>
                  </p:pic>
                </p:oleObj>
              </mc:Fallback>
            </mc:AlternateContent>
          </a:graphicData>
        </a:graphic>
      </p:graphicFrame>
    </p:spTree>
    <p:extLst>
      <p:ext uri="{BB962C8B-B14F-4D97-AF65-F5344CB8AC3E}">
        <p14:creationId xmlns:p14="http://schemas.microsoft.com/office/powerpoint/2010/main" val="1572820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a:sym typeface="Huawei Sans" panose="020C0503030203020204" pitchFamily="34" charset="0"/>
              </a:rPr>
              <a:t>Decision Tree Construction Process</a:t>
            </a:r>
            <a:endParaRPr lang="zh-CN" altLang="en-US" dirty="0">
              <a:sym typeface="Huawei Sans" panose="020C0503030203020204" pitchFamily="34" charset="0"/>
            </a:endParaRPr>
          </a:p>
        </p:txBody>
      </p:sp>
      <p:sp>
        <p:nvSpPr>
          <p:cNvPr id="2" name="文本占位符 1"/>
          <p:cNvSpPr>
            <a:spLocks noGrp="1"/>
          </p:cNvSpPr>
          <p:nvPr>
            <p:ph type="body" sz="quarter" idx="10"/>
          </p:nvPr>
        </p:nvSpPr>
        <p:spPr/>
        <p:txBody>
          <a:bodyPr/>
          <a:lstStyle/>
          <a:p>
            <a:r>
              <a:rPr lang="en-US" altLang="zh-CN" b="1" dirty="0">
                <a:sym typeface="Huawei Sans" panose="020C0503030203020204" pitchFamily="34" charset="0"/>
              </a:rPr>
              <a:t>Feature selection: </a:t>
            </a:r>
            <a:r>
              <a:rPr lang="en-US" altLang="zh-CN" dirty="0">
                <a:sym typeface="Huawei Sans" panose="020C0503030203020204" pitchFamily="34" charset="0"/>
              </a:rPr>
              <a:t>Select a feature from the features of the training data as the split standard of the current node. (Different standards generate different decision tree algorithms.)</a:t>
            </a:r>
          </a:p>
          <a:p>
            <a:r>
              <a:rPr lang="en-US" altLang="zh-CN" b="1" dirty="0">
                <a:sym typeface="Huawei Sans" panose="020C0503030203020204" pitchFamily="34" charset="0"/>
              </a:rPr>
              <a:t>Decision tree generation: </a:t>
            </a:r>
            <a:r>
              <a:rPr lang="en-US" altLang="zh-CN" dirty="0">
                <a:sym typeface="Huawei Sans" panose="020C0503030203020204" pitchFamily="34" charset="0"/>
              </a:rPr>
              <a:t>Generate internal node upside down based on the selected features and stop until the dataset can no longer be split.</a:t>
            </a:r>
          </a:p>
          <a:p>
            <a:r>
              <a:rPr lang="en-US" altLang="zh-CN" b="1" dirty="0">
                <a:sym typeface="Huawei Sans" panose="020C0503030203020204" pitchFamily="34" charset="0"/>
              </a:rPr>
              <a:t>Pruning: </a:t>
            </a:r>
            <a:r>
              <a:rPr lang="en-US" altLang="zh-CN" dirty="0">
                <a:sym typeface="Huawei Sans" panose="020C0503030203020204" pitchFamily="34" charset="0"/>
              </a:rPr>
              <a:t>The decision tree may easily become </a:t>
            </a:r>
            <a:r>
              <a:rPr lang="en-US" altLang="zh-CN" dirty="0" err="1">
                <a:sym typeface="Huawei Sans" panose="020C0503030203020204" pitchFamily="34" charset="0"/>
              </a:rPr>
              <a:t>overfitting</a:t>
            </a:r>
            <a:r>
              <a:rPr lang="en-US" altLang="zh-CN" dirty="0">
                <a:sym typeface="Huawei Sans" panose="020C0503030203020204" pitchFamily="34" charset="0"/>
              </a:rPr>
              <a:t> unless necessary pruning (including pre-pruning and post-pruning) is performed to reduce the tree size and optimize its node structure.</a:t>
            </a:r>
          </a:p>
          <a:p>
            <a:endParaRPr lang="zh-CN" altLang="en-US" dirty="0">
              <a:sym typeface="Huawei Sans" panose="020C0503030203020204" pitchFamily="34" charset="0"/>
            </a:endParaRPr>
          </a:p>
        </p:txBody>
      </p:sp>
    </p:spTree>
    <p:extLst>
      <p:ext uri="{BB962C8B-B14F-4D97-AF65-F5344CB8AC3E}">
        <p14:creationId xmlns:p14="http://schemas.microsoft.com/office/powerpoint/2010/main" val="406220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Huawei Sans" panose="020C0503030203020204" pitchFamily="34" charset="0"/>
              </a:rPr>
              <a:t>Decision Tree Example</a:t>
            </a:r>
          </a:p>
        </p:txBody>
      </p:sp>
      <p:sp>
        <p:nvSpPr>
          <p:cNvPr id="3" name="文本占位符 2"/>
          <p:cNvSpPr>
            <a:spLocks noGrp="1"/>
          </p:cNvSpPr>
          <p:nvPr>
            <p:ph type="body" sz="quarter" idx="10"/>
          </p:nvPr>
        </p:nvSpPr>
        <p:spPr>
          <a:xfrm>
            <a:off x="731838" y="1052514"/>
            <a:ext cx="10728326" cy="1389472"/>
          </a:xfrm>
        </p:spPr>
        <p:txBody>
          <a:bodyPr/>
          <a:lstStyle/>
          <a:p>
            <a:r>
              <a:rPr lang="en-US" sz="1800" dirty="0">
                <a:sym typeface="Huawei Sans" panose="020C0503030203020204" pitchFamily="34" charset="0"/>
              </a:rPr>
              <a:t>The following figure shows a classification when a decision tree is used. The classification result is impacted by three attributes: Refund, Marital Status, and Taxable Income.</a:t>
            </a:r>
          </a:p>
          <a:p>
            <a:endParaRPr lang="zh-CN" altLang="en-US" sz="1800" dirty="0">
              <a:sym typeface="Huawei Sans" panose="020C0503030203020204" pitchFamily="34"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715758103"/>
              </p:ext>
            </p:extLst>
          </p:nvPr>
        </p:nvGraphicFramePr>
        <p:xfrm>
          <a:off x="1073516" y="2118425"/>
          <a:ext cx="4968701" cy="3939246"/>
        </p:xfrm>
        <a:graphic>
          <a:graphicData uri="http://schemas.openxmlformats.org/drawingml/2006/table">
            <a:tbl>
              <a:tblPr firstRow="1" bandRow="1">
                <a:tableStyleId>{5C22544A-7EE6-4342-B048-85BDC9FD1C3A}</a:tableStyleId>
              </a:tblPr>
              <a:tblGrid>
                <a:gridCol w="540060">
                  <a:extLst>
                    <a:ext uri="{9D8B030D-6E8A-4147-A177-3AD203B41FA5}">
                      <a16:colId xmlns:a16="http://schemas.microsoft.com/office/drawing/2014/main" val="20000"/>
                    </a:ext>
                  </a:extLst>
                </a:gridCol>
                <a:gridCol w="972108">
                  <a:extLst>
                    <a:ext uri="{9D8B030D-6E8A-4147-A177-3AD203B41FA5}">
                      <a16:colId xmlns:a16="http://schemas.microsoft.com/office/drawing/2014/main" val="20001"/>
                    </a:ext>
                  </a:extLst>
                </a:gridCol>
                <a:gridCol w="1194361">
                  <a:extLst>
                    <a:ext uri="{9D8B030D-6E8A-4147-A177-3AD203B41FA5}">
                      <a16:colId xmlns:a16="http://schemas.microsoft.com/office/drawing/2014/main" val="20002"/>
                    </a:ext>
                  </a:extLst>
                </a:gridCol>
                <a:gridCol w="1292670">
                  <a:extLst>
                    <a:ext uri="{9D8B030D-6E8A-4147-A177-3AD203B41FA5}">
                      <a16:colId xmlns:a16="http://schemas.microsoft.com/office/drawing/2014/main" val="20003"/>
                    </a:ext>
                  </a:extLst>
                </a:gridCol>
                <a:gridCol w="969502">
                  <a:extLst>
                    <a:ext uri="{9D8B030D-6E8A-4147-A177-3AD203B41FA5}">
                      <a16:colId xmlns:a16="http://schemas.microsoft.com/office/drawing/2014/main" val="20004"/>
                    </a:ext>
                  </a:extLst>
                </a:gridCol>
              </a:tblGrid>
              <a:tr h="490916">
                <a:tc>
                  <a:txBody>
                    <a:bodyPr/>
                    <a:lstStyle/>
                    <a:p>
                      <a:pPr algn="ctr" fontAlgn="ctr"/>
                      <a:r>
                        <a:rPr lang="en-US" sz="1600" dirty="0" err="1">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Tid</a:t>
                      </a:r>
                      <a:endPar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Refund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Marital Status</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Taxable</a:t>
                      </a:r>
                    </a:p>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Income</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Cheat</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Single</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125,000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Married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100,000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Single</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70,000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4</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Married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120,000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5</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Divorced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95,000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6</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Married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60,000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7</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Divorced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220,000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8</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Single</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85,000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Married</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75,000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07157">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10</a:t>
                      </a:r>
                    </a:p>
                  </a:txBody>
                  <a:tcPr marL="88563" marR="88563" marT="46053" marB="46053"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Single</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90,000</a:t>
                      </a:r>
                    </a:p>
                  </a:txBody>
                  <a:tcPr marL="88563" marR="88563" marT="46053" marB="460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60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a:txBody>
                  <a:tcPr marL="88563" marR="88563" marT="46053" marB="46053"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pSp>
        <p:nvGrpSpPr>
          <p:cNvPr id="19" name="组合 18"/>
          <p:cNvGrpSpPr/>
          <p:nvPr/>
        </p:nvGrpSpPr>
        <p:grpSpPr>
          <a:xfrm>
            <a:off x="6209475" y="2306753"/>
            <a:ext cx="5043880" cy="3620803"/>
            <a:chOff x="6223707" y="2312876"/>
            <a:chExt cx="5260516" cy="3456383"/>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707" y="2312876"/>
              <a:ext cx="5260516" cy="3456383"/>
            </a:xfrm>
            <a:prstGeom prst="rect">
              <a:avLst/>
            </a:prstGeom>
          </p:spPr>
        </p:pic>
        <p:grpSp>
          <p:nvGrpSpPr>
            <p:cNvPr id="18" name="组合 17"/>
            <p:cNvGrpSpPr/>
            <p:nvPr/>
          </p:nvGrpSpPr>
          <p:grpSpPr>
            <a:xfrm>
              <a:off x="6729729" y="2560230"/>
              <a:ext cx="4248472" cy="2741672"/>
              <a:chOff x="6708068" y="2515231"/>
              <a:chExt cx="4248472" cy="2741672"/>
            </a:xfrm>
          </p:grpSpPr>
          <p:sp>
            <p:nvSpPr>
              <p:cNvPr id="8" name="文本框 7"/>
              <p:cNvSpPr txBox="1"/>
              <p:nvPr/>
            </p:nvSpPr>
            <p:spPr bwMode="auto">
              <a:xfrm>
                <a:off x="9156340" y="4907849"/>
                <a:ext cx="576064" cy="3490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Yes</a:t>
                </a:r>
              </a:p>
            </p:txBody>
          </p:sp>
          <p:sp>
            <p:nvSpPr>
              <p:cNvPr id="11" name="文本框 10"/>
              <p:cNvSpPr txBox="1"/>
              <p:nvPr/>
            </p:nvSpPr>
            <p:spPr bwMode="auto">
              <a:xfrm>
                <a:off x="6888088" y="4907848"/>
                <a:ext cx="576064" cy="3490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p:txBody>
          </p:sp>
          <p:sp>
            <p:nvSpPr>
              <p:cNvPr id="12" name="文本框 11"/>
              <p:cNvSpPr txBox="1"/>
              <p:nvPr/>
            </p:nvSpPr>
            <p:spPr bwMode="auto">
              <a:xfrm>
                <a:off x="6708068" y="3315436"/>
                <a:ext cx="576064" cy="3490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p:txBody>
          </p:sp>
          <p:sp>
            <p:nvSpPr>
              <p:cNvPr id="14" name="文本框 13"/>
              <p:cNvSpPr txBox="1"/>
              <p:nvPr/>
            </p:nvSpPr>
            <p:spPr bwMode="auto">
              <a:xfrm>
                <a:off x="10380476" y="4147001"/>
                <a:ext cx="576064" cy="3490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a:t>
                </a:r>
              </a:p>
            </p:txBody>
          </p:sp>
          <p:sp>
            <p:nvSpPr>
              <p:cNvPr id="15" name="文本框 14"/>
              <p:cNvSpPr txBox="1"/>
              <p:nvPr/>
            </p:nvSpPr>
            <p:spPr bwMode="auto">
              <a:xfrm>
                <a:off x="7699547" y="2515231"/>
                <a:ext cx="1044116" cy="3490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8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Refund</a:t>
                </a:r>
              </a:p>
            </p:txBody>
          </p:sp>
          <p:sp>
            <p:nvSpPr>
              <p:cNvPr id="16" name="文本框 15"/>
              <p:cNvSpPr txBox="1"/>
              <p:nvPr/>
            </p:nvSpPr>
            <p:spPr bwMode="auto">
              <a:xfrm>
                <a:off x="9024234" y="3223801"/>
                <a:ext cx="1044116" cy="4959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Marital Status</a:t>
                </a:r>
              </a:p>
            </p:txBody>
          </p:sp>
          <p:sp>
            <p:nvSpPr>
              <p:cNvPr id="17" name="文本框 16"/>
              <p:cNvSpPr txBox="1"/>
              <p:nvPr/>
            </p:nvSpPr>
            <p:spPr bwMode="auto">
              <a:xfrm>
                <a:off x="7818770" y="4055366"/>
                <a:ext cx="1044116" cy="495954"/>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Taxable</a:t>
                </a:r>
              </a:p>
              <a:p>
                <a:pPr algn="ctr" fontAlgn="ct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Income</a:t>
                </a:r>
              </a:p>
            </p:txBody>
          </p:sp>
        </p:grpSp>
      </p:grpSp>
    </p:spTree>
    <p:extLst>
      <p:ext uri="{BB962C8B-B14F-4D97-AF65-F5344CB8AC3E}">
        <p14:creationId xmlns:p14="http://schemas.microsoft.com/office/powerpoint/2010/main" val="54986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GB" dirty="0"/>
              <a:t>Decision tree (cont.)</a:t>
            </a:r>
          </a:p>
        </p:txBody>
      </p:sp>
      <p:pic>
        <p:nvPicPr>
          <p:cNvPr id="7" name="Picture 6">
            <a:extLst>
              <a:ext uri="{FF2B5EF4-FFF2-40B4-BE49-F238E27FC236}">
                <a16:creationId xmlns:a16="http://schemas.microsoft.com/office/drawing/2014/main" id="{02B73451-BC4E-46A4-B46D-52FBF038C8A3}"/>
              </a:ext>
            </a:extLst>
          </p:cNvPr>
          <p:cNvPicPr>
            <a:picLocks noChangeAspect="1"/>
          </p:cNvPicPr>
          <p:nvPr/>
        </p:nvPicPr>
        <p:blipFill>
          <a:blip r:embed="rId3"/>
          <a:stretch>
            <a:fillRect/>
          </a:stretch>
        </p:blipFill>
        <p:spPr>
          <a:xfrm>
            <a:off x="2025253" y="1270002"/>
            <a:ext cx="8211327" cy="5301839"/>
          </a:xfrm>
          <a:prstGeom prst="rect">
            <a:avLst/>
          </a:prstGeom>
        </p:spPr>
      </p:pic>
    </p:spTree>
    <p:extLst>
      <p:ext uri="{BB962C8B-B14F-4D97-AF65-F5344CB8AC3E}">
        <p14:creationId xmlns:p14="http://schemas.microsoft.com/office/powerpoint/2010/main" val="13579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GB" dirty="0"/>
              <a:t>Decision tree (cont.)</a:t>
            </a:r>
          </a:p>
        </p:txBody>
      </p:sp>
      <p:pic>
        <p:nvPicPr>
          <p:cNvPr id="4" name="Picture 3">
            <a:extLst>
              <a:ext uri="{FF2B5EF4-FFF2-40B4-BE49-F238E27FC236}">
                <a16:creationId xmlns:a16="http://schemas.microsoft.com/office/drawing/2014/main" id="{11F24085-2412-4258-9B15-8D82A3C82FBF}"/>
              </a:ext>
            </a:extLst>
          </p:cNvPr>
          <p:cNvPicPr>
            <a:picLocks noChangeAspect="1"/>
          </p:cNvPicPr>
          <p:nvPr/>
        </p:nvPicPr>
        <p:blipFill>
          <a:blip r:embed="rId3"/>
          <a:stretch>
            <a:fillRect/>
          </a:stretch>
        </p:blipFill>
        <p:spPr>
          <a:xfrm>
            <a:off x="1524002" y="1222801"/>
            <a:ext cx="4787501" cy="4257675"/>
          </a:xfrm>
          <a:prstGeom prst="rect">
            <a:avLst/>
          </a:prstGeom>
        </p:spPr>
      </p:pic>
      <p:pic>
        <p:nvPicPr>
          <p:cNvPr id="5" name="Picture 4">
            <a:extLst>
              <a:ext uri="{FF2B5EF4-FFF2-40B4-BE49-F238E27FC236}">
                <a16:creationId xmlns:a16="http://schemas.microsoft.com/office/drawing/2014/main" id="{281CB7A6-48FB-41B2-A74D-894011A27FCE}"/>
              </a:ext>
            </a:extLst>
          </p:cNvPr>
          <p:cNvPicPr>
            <a:picLocks noChangeAspect="1"/>
          </p:cNvPicPr>
          <p:nvPr/>
        </p:nvPicPr>
        <p:blipFill>
          <a:blip r:embed="rId4"/>
          <a:stretch>
            <a:fillRect/>
          </a:stretch>
        </p:blipFill>
        <p:spPr>
          <a:xfrm>
            <a:off x="6400800" y="1222800"/>
            <a:ext cx="4267200" cy="4257675"/>
          </a:xfrm>
          <a:prstGeom prst="rect">
            <a:avLst/>
          </a:prstGeom>
        </p:spPr>
      </p:pic>
    </p:spTree>
    <p:extLst>
      <p:ext uri="{BB962C8B-B14F-4D97-AF65-F5344CB8AC3E}">
        <p14:creationId xmlns:p14="http://schemas.microsoft.com/office/powerpoint/2010/main" val="998031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297" y="465135"/>
            <a:ext cx="11641455" cy="860400"/>
          </a:xfrm>
        </p:spPr>
        <p:txBody>
          <a:bodyPr/>
          <a:lstStyle/>
          <a:p>
            <a:r>
              <a:rPr lang="en-GB" dirty="0"/>
              <a:t>Decision tree (cont.)</a:t>
            </a:r>
          </a:p>
        </p:txBody>
      </p:sp>
      <p:sp>
        <p:nvSpPr>
          <p:cNvPr id="3" name="Content Placeholder 2"/>
          <p:cNvSpPr>
            <a:spLocks noGrp="1"/>
          </p:cNvSpPr>
          <p:nvPr>
            <p:ph idx="1"/>
          </p:nvPr>
        </p:nvSpPr>
        <p:spPr>
          <a:xfrm>
            <a:off x="1036298" y="1537794"/>
            <a:ext cx="11641455" cy="5513832"/>
          </a:xfrm>
        </p:spPr>
        <p:txBody>
          <a:bodyPr/>
          <a:lstStyle/>
          <a:p>
            <a:pPr marL="0" indent="0">
              <a:buNone/>
            </a:pPr>
            <a:r>
              <a:rPr lang="en-GB" dirty="0"/>
              <a:t>A decision tree is built by making decisions regarding the following items:</a:t>
            </a:r>
          </a:p>
          <a:p>
            <a:r>
              <a:rPr lang="en-GB" dirty="0"/>
              <a:t>Which feature to choose as the root node</a:t>
            </a:r>
          </a:p>
          <a:p>
            <a:r>
              <a:rPr lang="en-GB" dirty="0"/>
              <a:t>What conditions to use for splitting</a:t>
            </a:r>
          </a:p>
          <a:p>
            <a:r>
              <a:rPr lang="en-GB" dirty="0"/>
              <a:t>When to stop splitting</a:t>
            </a:r>
          </a:p>
        </p:txBody>
      </p:sp>
    </p:spTree>
    <p:extLst>
      <p:ext uri="{BB962C8B-B14F-4D97-AF65-F5344CB8AC3E}">
        <p14:creationId xmlns:p14="http://schemas.microsoft.com/office/powerpoint/2010/main" val="261667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chemeClr val="bg1">
                    <a:lumMod val="50000"/>
                  </a:schemeClr>
                </a:solidFill>
                <a:sym typeface="Huawei Sans" panose="020C0503030203020204" pitchFamily="34" charset="0"/>
              </a:rPr>
              <a:t>Machine Learning Definition</a:t>
            </a:r>
          </a:p>
          <a:p>
            <a:r>
              <a:rPr lang="en-US" altLang="zh-CN" dirty="0">
                <a:solidFill>
                  <a:schemeClr val="bg1">
                    <a:lumMod val="50000"/>
                  </a:schemeClr>
                </a:solidFill>
                <a:sym typeface="Huawei Sans" panose="020C0503030203020204" pitchFamily="34" charset="0"/>
              </a:rPr>
              <a:t>Machine Learning Types</a:t>
            </a:r>
          </a:p>
          <a:p>
            <a:r>
              <a:rPr lang="en-US" dirty="0">
                <a:solidFill>
                  <a:schemeClr val="bg1">
                    <a:lumMod val="50000"/>
                  </a:schemeClr>
                </a:solidFill>
                <a:sym typeface="Huawei Sans" panose="020C0503030203020204" pitchFamily="34" charset="0"/>
              </a:rPr>
              <a:t>Machine Learning Process</a:t>
            </a:r>
          </a:p>
          <a:p>
            <a:r>
              <a:rPr lang="en-US" dirty="0">
                <a:solidFill>
                  <a:schemeClr val="bg1">
                    <a:lumMod val="50000"/>
                  </a:schemeClr>
                </a:solidFill>
                <a:sym typeface="Huawei Sans" panose="020C0503030203020204" pitchFamily="34" charset="0"/>
              </a:rPr>
              <a:t>Other Key Machine Learning Methods</a:t>
            </a:r>
          </a:p>
          <a:p>
            <a:r>
              <a:rPr lang="en-US" b="1" dirty="0">
                <a:sym typeface="Huawei Sans" panose="020C0503030203020204" pitchFamily="34" charset="0"/>
              </a:rPr>
              <a:t>Common Machine Learning Algorithms</a:t>
            </a:r>
          </a:p>
          <a:p>
            <a:r>
              <a:rPr lang="en-US" dirty="0">
                <a:solidFill>
                  <a:schemeClr val="bg1">
                    <a:lumMod val="50000"/>
                  </a:schemeClr>
                </a:solidFill>
                <a:sym typeface="Huawei Sans" panose="020C0503030203020204" pitchFamily="34" charset="0"/>
              </a:rPr>
              <a:t>Case study</a:t>
            </a:r>
          </a:p>
        </p:txBody>
      </p:sp>
    </p:spTree>
    <p:extLst>
      <p:ext uri="{BB962C8B-B14F-4D97-AF65-F5344CB8AC3E}">
        <p14:creationId xmlns:p14="http://schemas.microsoft.com/office/powerpoint/2010/main" val="2573564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56" y="483768"/>
            <a:ext cx="11641455" cy="860400"/>
          </a:xfrm>
        </p:spPr>
        <p:txBody>
          <a:bodyPr/>
          <a:lstStyle/>
          <a:p>
            <a:r>
              <a:rPr lang="en-GB" dirty="0"/>
              <a:t>Decision tree (cont.)</a:t>
            </a:r>
          </a:p>
        </p:txBody>
      </p:sp>
      <p:sp>
        <p:nvSpPr>
          <p:cNvPr id="3" name="Content Placeholder 2"/>
          <p:cNvSpPr>
            <a:spLocks noGrp="1"/>
          </p:cNvSpPr>
          <p:nvPr>
            <p:ph idx="1"/>
          </p:nvPr>
        </p:nvSpPr>
        <p:spPr>
          <a:xfrm>
            <a:off x="810156" y="1344168"/>
            <a:ext cx="11641455" cy="5513832"/>
          </a:xfrm>
        </p:spPr>
        <p:txBody>
          <a:bodyPr/>
          <a:lstStyle/>
          <a:p>
            <a:r>
              <a:rPr lang="en-GB" dirty="0"/>
              <a:t>Using entropy and information gain to construct a decision tree.</a:t>
            </a:r>
          </a:p>
          <a:p>
            <a:r>
              <a:rPr lang="en-GB" b="1" dirty="0"/>
              <a:t>Entropy</a:t>
            </a:r>
            <a:r>
              <a:rPr lang="en-GB" dirty="0"/>
              <a:t>: It is the measure of the amount of uncertainty and randomness in a set of data for the classification task. </a:t>
            </a:r>
          </a:p>
          <a:p>
            <a:r>
              <a:rPr lang="en-GB" b="1" dirty="0"/>
              <a:t>Information gain</a:t>
            </a:r>
            <a:r>
              <a:rPr lang="en-GB" dirty="0"/>
              <a:t>: It is used for ranking the attributes or features to split at given node in the tree.</a:t>
            </a:r>
          </a:p>
          <a:p>
            <a:pPr lvl="1"/>
            <a:r>
              <a:rPr lang="en-GB" dirty="0">
                <a:solidFill>
                  <a:schemeClr val="accent2"/>
                </a:solidFill>
              </a:rPr>
              <a:t>Information gain = (Entropy of distribution before the split)–(entropy of distribution after it)</a:t>
            </a:r>
          </a:p>
        </p:txBody>
      </p:sp>
    </p:spTree>
    <p:extLst>
      <p:ext uri="{BB962C8B-B14F-4D97-AF65-F5344CB8AC3E}">
        <p14:creationId xmlns:p14="http://schemas.microsoft.com/office/powerpoint/2010/main" val="1413665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7896" y="838742"/>
            <a:ext cx="10728325" cy="497095"/>
          </a:xfrm>
        </p:spPr>
        <p:txBody>
          <a:bodyPr wrap="square">
            <a:noAutofit/>
          </a:bodyPr>
          <a:lstStyle/>
          <a:p>
            <a:r>
              <a:rPr lang="en-US" dirty="0">
                <a:sym typeface="Huawei Sans" panose="020C0503030203020204" pitchFamily="34" charset="0"/>
              </a:rPr>
              <a:t>SVM</a:t>
            </a:r>
          </a:p>
        </p:txBody>
      </p:sp>
      <p:sp>
        <p:nvSpPr>
          <p:cNvPr id="3" name="文本占位符 2"/>
          <p:cNvSpPr>
            <a:spLocks noGrp="1"/>
          </p:cNvSpPr>
          <p:nvPr>
            <p:ph type="body" sz="quarter" idx="10"/>
          </p:nvPr>
        </p:nvSpPr>
        <p:spPr>
          <a:xfrm>
            <a:off x="889154" y="1534012"/>
            <a:ext cx="10728326" cy="2092034"/>
          </a:xfrm>
        </p:spPr>
        <p:txBody>
          <a:bodyPr wrap="square">
            <a:noAutofit/>
          </a:bodyPr>
          <a:lstStyle/>
          <a:p>
            <a:r>
              <a:rPr lang="en-US" sz="1800" dirty="0">
                <a:sym typeface="Huawei Sans" panose="020C0503030203020204" pitchFamily="34" charset="0"/>
              </a:rPr>
              <a:t>SVM is a binary classification model whose basic model is a linear classifier defined in the </a:t>
            </a:r>
            <a:r>
              <a:rPr lang="en-US" sz="1800" dirty="0" err="1">
                <a:sym typeface="Huawei Sans" panose="020C0503030203020204" pitchFamily="34" charset="0"/>
              </a:rPr>
              <a:t>eigenspace</a:t>
            </a:r>
            <a:r>
              <a:rPr lang="en-US" sz="1800" dirty="0">
                <a:sym typeface="Huawei Sans" panose="020C0503030203020204" pitchFamily="34" charset="0"/>
              </a:rPr>
              <a:t> with the largest interval. SVMs also include kernel tricks that make them nonlinear classifiers. The SVM learning algorithm is the optimal solution to convex quadratic programming.</a:t>
            </a:r>
          </a:p>
          <a:p>
            <a:endParaRPr lang="en-US" sz="1600" dirty="0">
              <a:sym typeface="Huawei Sans" panose="020C0503030203020204" pitchFamily="34" charset="0"/>
            </a:endParaRPr>
          </a:p>
        </p:txBody>
      </p:sp>
      <p:pic>
        <p:nvPicPr>
          <p:cNvPr id="5" name="图片 4"/>
          <p:cNvPicPr>
            <a:picLocks/>
          </p:cNvPicPr>
          <p:nvPr/>
        </p:nvPicPr>
        <p:blipFill>
          <a:blip r:embed="rId3">
            <a:extLst>
              <a:ext uri="{28A0092B-C50C-407E-A947-70E740481C1C}">
                <a14:useLocalDpi xmlns:a14="http://schemas.microsoft.com/office/drawing/2010/main" val="0"/>
              </a:ext>
            </a:extLst>
          </a:blip>
          <a:stretch>
            <a:fillRect/>
          </a:stretch>
        </p:blipFill>
        <p:spPr>
          <a:xfrm>
            <a:off x="5766865" y="3203615"/>
            <a:ext cx="1908211" cy="1638501"/>
          </a:xfrm>
          <a:prstGeom prst="rect">
            <a:avLst/>
          </a:prstGeom>
          <a:ln>
            <a:solidFill>
              <a:schemeClr val="bg1">
                <a:lumMod val="85000"/>
              </a:schemeClr>
            </a:solidFill>
          </a:ln>
        </p:spPr>
      </p:pic>
      <p:sp>
        <p:nvSpPr>
          <p:cNvPr id="6" name="右箭头 5"/>
          <p:cNvSpPr/>
          <p:nvPr/>
        </p:nvSpPr>
        <p:spPr bwMode="auto">
          <a:xfrm>
            <a:off x="7783089" y="3689988"/>
            <a:ext cx="1008112" cy="648072"/>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文本框 6"/>
          <p:cNvSpPr txBox="1"/>
          <p:nvPr/>
        </p:nvSpPr>
        <p:spPr bwMode="auto">
          <a:xfrm>
            <a:off x="7671209" y="3870008"/>
            <a:ext cx="1120943"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Projection</a:t>
            </a:r>
          </a:p>
        </p:txBody>
      </p:sp>
      <p:sp>
        <p:nvSpPr>
          <p:cNvPr id="8" name="文本框 7"/>
          <p:cNvSpPr txBox="1"/>
          <p:nvPr/>
        </p:nvSpPr>
        <p:spPr bwMode="auto">
          <a:xfrm>
            <a:off x="5781259" y="5067557"/>
            <a:ext cx="1918224"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Complex segmentation in low-dimensional space</a:t>
            </a:r>
          </a:p>
        </p:txBody>
      </p:sp>
      <p:pic>
        <p:nvPicPr>
          <p:cNvPr id="9" name="图片 8"/>
          <p:cNvPicPr>
            <a:picLocks/>
          </p:cNvPicPr>
          <p:nvPr/>
        </p:nvPicPr>
        <p:blipFill>
          <a:blip r:embed="rId4">
            <a:extLst>
              <a:ext uri="{28A0092B-C50C-407E-A947-70E740481C1C}">
                <a14:useLocalDpi xmlns:a14="http://schemas.microsoft.com/office/drawing/2010/main" val="0"/>
              </a:ext>
            </a:extLst>
          </a:blip>
          <a:stretch>
            <a:fillRect/>
          </a:stretch>
        </p:blipFill>
        <p:spPr>
          <a:xfrm>
            <a:off x="8863209" y="3221366"/>
            <a:ext cx="1980220" cy="1620750"/>
          </a:xfrm>
          <a:prstGeom prst="rect">
            <a:avLst/>
          </a:prstGeom>
          <a:ln>
            <a:solidFill>
              <a:schemeClr val="bg1">
                <a:lumMod val="85000"/>
              </a:schemeClr>
            </a:solidFill>
          </a:ln>
        </p:spPr>
      </p:pic>
      <p:sp>
        <p:nvSpPr>
          <p:cNvPr id="10" name="文本框 9"/>
          <p:cNvSpPr txBox="1"/>
          <p:nvPr/>
        </p:nvSpPr>
        <p:spPr bwMode="auto">
          <a:xfrm>
            <a:off x="8850133" y="4943732"/>
            <a:ext cx="2105212"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Easy segmentation in high-dimensional space</a:t>
            </a: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787" y="3144548"/>
            <a:ext cx="3436427" cy="2234731"/>
          </a:xfrm>
          <a:prstGeom prst="rect">
            <a:avLst/>
          </a:prstGeom>
        </p:spPr>
      </p:pic>
      <p:sp>
        <p:nvSpPr>
          <p:cNvPr id="12" name="文本框 11"/>
          <p:cNvSpPr txBox="1"/>
          <p:nvPr/>
        </p:nvSpPr>
        <p:spPr>
          <a:xfrm>
            <a:off x="2582425" y="5205990"/>
            <a:ext cx="683288" cy="215444"/>
          </a:xfrm>
          <a:prstGeom prst="rect">
            <a:avLst/>
          </a:prstGeom>
          <a:noFill/>
        </p:spPr>
        <p:txBody>
          <a:bodyPr wrap="square" rtlCol="0">
            <a:spAutoFit/>
          </a:bodyPr>
          <a:lstStyle/>
          <a:p>
            <a:r>
              <a:rPr lang="en-US" altLang="zh-CN" sz="800" dirty="0">
                <a:solidFill>
                  <a:schemeClr val="tx1">
                    <a:lumMod val="75000"/>
                    <a:lumOff val="25000"/>
                  </a:schemeClr>
                </a:solidFill>
              </a:rPr>
              <a:t>height</a:t>
            </a:r>
            <a:endParaRPr lang="zh-CN" altLang="en-US" sz="800" dirty="0">
              <a:solidFill>
                <a:schemeClr val="tx1">
                  <a:lumMod val="75000"/>
                  <a:lumOff val="25000"/>
                </a:schemeClr>
              </a:solidFill>
            </a:endParaRPr>
          </a:p>
        </p:txBody>
      </p:sp>
      <p:sp>
        <p:nvSpPr>
          <p:cNvPr id="13" name="文本框 12"/>
          <p:cNvSpPr txBox="1"/>
          <p:nvPr/>
        </p:nvSpPr>
        <p:spPr>
          <a:xfrm>
            <a:off x="1031579" y="3762286"/>
            <a:ext cx="683288" cy="215444"/>
          </a:xfrm>
          <a:prstGeom prst="rect">
            <a:avLst/>
          </a:prstGeom>
          <a:noFill/>
        </p:spPr>
        <p:txBody>
          <a:bodyPr wrap="square" rtlCol="0">
            <a:spAutoFit/>
          </a:bodyPr>
          <a:lstStyle/>
          <a:p>
            <a:r>
              <a:rPr lang="en-US" altLang="zh-CN" sz="800" dirty="0">
                <a:solidFill>
                  <a:schemeClr val="tx1">
                    <a:lumMod val="75000"/>
                    <a:lumOff val="25000"/>
                  </a:schemeClr>
                </a:solidFill>
              </a:rPr>
              <a:t>weight</a:t>
            </a:r>
            <a:endParaRPr lang="zh-CN" altLang="en-US" sz="800" dirty="0">
              <a:solidFill>
                <a:schemeClr val="tx1">
                  <a:lumMod val="75000"/>
                  <a:lumOff val="25000"/>
                </a:schemeClr>
              </a:solidFill>
            </a:endParaRPr>
          </a:p>
        </p:txBody>
      </p:sp>
    </p:spTree>
    <p:extLst>
      <p:ext uri="{BB962C8B-B14F-4D97-AF65-F5344CB8AC3E}">
        <p14:creationId xmlns:p14="http://schemas.microsoft.com/office/powerpoint/2010/main" val="2743976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74171" y="2501738"/>
            <a:ext cx="2673178" cy="2066700"/>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 name="object 3"/>
          <p:cNvSpPr/>
          <p:nvPr/>
        </p:nvSpPr>
        <p:spPr>
          <a:xfrm>
            <a:off x="5125841" y="2525135"/>
            <a:ext cx="2673178" cy="2066700"/>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 name="object 4"/>
          <p:cNvSpPr/>
          <p:nvPr/>
        </p:nvSpPr>
        <p:spPr>
          <a:xfrm>
            <a:off x="8536572" y="2525135"/>
            <a:ext cx="2673178" cy="2066700"/>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object 5"/>
          <p:cNvSpPr/>
          <p:nvPr/>
        </p:nvSpPr>
        <p:spPr>
          <a:xfrm>
            <a:off x="8809656" y="2780965"/>
            <a:ext cx="1882775" cy="1362710"/>
          </a:xfrm>
          <a:custGeom>
            <a:avLst/>
            <a:gdLst/>
            <a:ahLst/>
            <a:cxnLst/>
            <a:rect l="l" t="t" r="r" b="b"/>
            <a:pathLst>
              <a:path w="1882775" h="1362710">
                <a:moveTo>
                  <a:pt x="0" y="1362636"/>
                </a:moveTo>
                <a:lnTo>
                  <a:pt x="1882588" y="0"/>
                </a:lnTo>
              </a:path>
            </a:pathLst>
          </a:custGeom>
          <a:ln w="12700">
            <a:solidFill>
              <a:srgbClr val="40404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object 6"/>
          <p:cNvSpPr txBox="1"/>
          <p:nvPr/>
        </p:nvSpPr>
        <p:spPr>
          <a:xfrm>
            <a:off x="1111131" y="4774485"/>
            <a:ext cx="2694508" cy="492443"/>
          </a:xfrm>
          <a:prstGeom prst="rect">
            <a:avLst/>
          </a:prstGeom>
        </p:spPr>
        <p:txBody>
          <a:bodyPr vert="horz" wrap="square" lIns="0" tIns="0" rIns="0" bIns="0" rtlCol="0">
            <a:noAutofit/>
          </a:bodyPr>
          <a:lstStyle/>
          <a:p>
            <a:pPr marL="12700" algn="ctr" fontAlgn="ctr">
              <a:lnSpc>
                <a:spcPct val="100000"/>
              </a:lnSpc>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With binary classification</a:t>
            </a:r>
          </a:p>
          <a:p>
            <a:pPr marL="12700" algn="ctr" fontAlgn="ctr">
              <a:lnSpc>
                <a:spcPct val="100000"/>
              </a:lnSpc>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Two-dimensional dataset</a:t>
            </a:r>
          </a:p>
        </p:txBody>
      </p:sp>
      <p:sp>
        <p:nvSpPr>
          <p:cNvPr id="7" name="object 7"/>
          <p:cNvSpPr/>
          <p:nvPr/>
        </p:nvSpPr>
        <p:spPr>
          <a:xfrm>
            <a:off x="5779587" y="2525136"/>
            <a:ext cx="968375" cy="1833880"/>
          </a:xfrm>
          <a:custGeom>
            <a:avLst/>
            <a:gdLst/>
            <a:ahLst/>
            <a:cxnLst/>
            <a:rect l="l" t="t" r="r" b="b"/>
            <a:pathLst>
              <a:path w="968375" h="1833879">
                <a:moveTo>
                  <a:pt x="0" y="1833618"/>
                </a:moveTo>
                <a:lnTo>
                  <a:pt x="968189" y="0"/>
                </a:lnTo>
              </a:path>
            </a:pathLst>
          </a:custGeom>
          <a:ln w="12700">
            <a:solidFill>
              <a:srgbClr val="40404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8"/>
          <p:cNvSpPr txBox="1"/>
          <p:nvPr/>
        </p:nvSpPr>
        <p:spPr>
          <a:xfrm>
            <a:off x="6002893" y="4774485"/>
            <a:ext cx="4459638" cy="705193"/>
          </a:xfrm>
          <a:prstGeom prst="rect">
            <a:avLst/>
          </a:prstGeom>
        </p:spPr>
        <p:txBody>
          <a:bodyPr vert="horz" wrap="square" lIns="0" tIns="0" rIns="0" bIns="0" rtlCol="0">
            <a:noAutofit/>
          </a:bodyPr>
          <a:lstStyle/>
          <a:p>
            <a:pPr marR="5080"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Both the left and right methods can be used to divide datasets. Which of them is correct?</a:t>
            </a:r>
          </a:p>
        </p:txBody>
      </p:sp>
      <p:sp>
        <p:nvSpPr>
          <p:cNvPr id="9" name="object 9"/>
          <p:cNvSpPr txBox="1"/>
          <p:nvPr/>
        </p:nvSpPr>
        <p:spPr>
          <a:xfrm>
            <a:off x="8016738" y="3291773"/>
            <a:ext cx="436027" cy="276999"/>
          </a:xfrm>
          <a:prstGeom prst="rect">
            <a:avLst/>
          </a:prstGeom>
        </p:spPr>
        <p:txBody>
          <a:bodyPr vert="horz" wrap="square" lIns="0" tIns="0" rIns="0" bIns="0" rtlCol="0">
            <a:noAutofit/>
          </a:bodyPr>
          <a:lstStyle/>
          <a:p>
            <a:pPr marL="12700" fontAlgn="ctr">
              <a:lnSpc>
                <a:spcPct val="100000"/>
              </a:lnSpc>
            </a:pPr>
            <a:r>
              <a:rPr lang="en-US" sz="18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or</a:t>
            </a:r>
          </a:p>
        </p:txBody>
      </p:sp>
      <p:sp>
        <p:nvSpPr>
          <p:cNvPr id="10" name="object 10"/>
          <p:cNvSpPr txBox="1">
            <a:spLocks noGrp="1"/>
          </p:cNvSpPr>
          <p:nvPr>
            <p:ph type="title"/>
          </p:nvPr>
        </p:nvSpPr>
        <p:spPr>
          <a:xfrm>
            <a:off x="899611" y="872505"/>
            <a:ext cx="10728325" cy="497095"/>
          </a:xfrm>
        </p:spPr>
        <p:txBody>
          <a:bodyPr wrap="square">
            <a:noAutofit/>
          </a:bodyPr>
          <a:lstStyle/>
          <a:p>
            <a:r>
              <a:rPr lang="en-US" dirty="0">
                <a:sym typeface="Huawei Sans" panose="020C0503030203020204" pitchFamily="34" charset="0"/>
              </a:rPr>
              <a:t>Linear SVM (1)</a:t>
            </a:r>
          </a:p>
        </p:txBody>
      </p:sp>
      <p:sp>
        <p:nvSpPr>
          <p:cNvPr id="16" name="文本占位符 15"/>
          <p:cNvSpPr>
            <a:spLocks noGrp="1"/>
          </p:cNvSpPr>
          <p:nvPr>
            <p:ph type="body" sz="quarter" idx="10"/>
          </p:nvPr>
        </p:nvSpPr>
        <p:spPr>
          <a:xfrm>
            <a:off x="899611" y="1472624"/>
            <a:ext cx="10728326" cy="873105"/>
          </a:xfrm>
        </p:spPr>
        <p:txBody>
          <a:bodyPr wrap="square">
            <a:noAutofit/>
          </a:bodyPr>
          <a:lstStyle/>
          <a:p>
            <a:r>
              <a:rPr lang="en-US" dirty="0">
                <a:sym typeface="Huawei Sans" panose="020C0503030203020204" pitchFamily="34" charset="0"/>
              </a:rPr>
              <a:t>How do we split the red and blue datasets by a straight line?</a:t>
            </a:r>
          </a:p>
        </p:txBody>
      </p:sp>
      <p:sp>
        <p:nvSpPr>
          <p:cNvPr id="11" name="object 11"/>
          <p:cNvSpPr/>
          <p:nvPr/>
        </p:nvSpPr>
        <p:spPr>
          <a:xfrm>
            <a:off x="4207759" y="3396023"/>
            <a:ext cx="416559" cy="278130"/>
          </a:xfrm>
          <a:custGeom>
            <a:avLst/>
            <a:gdLst/>
            <a:ahLst/>
            <a:cxnLst/>
            <a:rect l="l" t="t" r="r" b="b"/>
            <a:pathLst>
              <a:path w="416560" h="278129">
                <a:moveTo>
                  <a:pt x="277381" y="0"/>
                </a:moveTo>
                <a:lnTo>
                  <a:pt x="277381" y="69414"/>
                </a:lnTo>
                <a:lnTo>
                  <a:pt x="0" y="69414"/>
                </a:lnTo>
                <a:lnTo>
                  <a:pt x="69414" y="138828"/>
                </a:lnTo>
                <a:lnTo>
                  <a:pt x="0" y="208243"/>
                </a:lnTo>
                <a:lnTo>
                  <a:pt x="277381" y="208243"/>
                </a:lnTo>
                <a:lnTo>
                  <a:pt x="277381" y="277657"/>
                </a:lnTo>
                <a:lnTo>
                  <a:pt x="416210" y="138828"/>
                </a:lnTo>
                <a:lnTo>
                  <a:pt x="277381" y="0"/>
                </a:lnTo>
                <a:close/>
              </a:path>
            </a:pathLst>
          </a:custGeom>
          <a:solidFill>
            <a:srgbClr val="7F7F7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3890409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4549" y="499987"/>
            <a:ext cx="10728325" cy="497095"/>
          </a:xfrm>
        </p:spPr>
        <p:txBody>
          <a:bodyPr wrap="square">
            <a:noAutofit/>
          </a:bodyPr>
          <a:lstStyle/>
          <a:p>
            <a:r>
              <a:rPr lang="en-US" dirty="0">
                <a:sym typeface="Huawei Sans" panose="020C0503030203020204" pitchFamily="34" charset="0"/>
              </a:rPr>
              <a:t>Linear SVM (2)</a:t>
            </a:r>
          </a:p>
        </p:txBody>
      </p:sp>
      <p:sp>
        <p:nvSpPr>
          <p:cNvPr id="3" name="文本占位符 2"/>
          <p:cNvSpPr>
            <a:spLocks noGrp="1"/>
          </p:cNvSpPr>
          <p:nvPr>
            <p:ph type="body" sz="quarter" idx="10"/>
          </p:nvPr>
        </p:nvSpPr>
        <p:spPr>
          <a:xfrm>
            <a:off x="731838" y="1052514"/>
            <a:ext cx="10728326" cy="2181185"/>
          </a:xfrm>
        </p:spPr>
        <p:txBody>
          <a:bodyPr wrap="square">
            <a:noAutofit/>
          </a:bodyPr>
          <a:lstStyle/>
          <a:p>
            <a:pPr>
              <a:lnSpc>
                <a:spcPct val="130000"/>
              </a:lnSpc>
              <a:spcBef>
                <a:spcPts val="200"/>
              </a:spcBef>
            </a:pPr>
            <a:r>
              <a:rPr lang="en-US" sz="1800" dirty="0">
                <a:sym typeface="Huawei Sans" panose="020C0503030203020204" pitchFamily="34" charset="0"/>
              </a:rPr>
              <a:t>Straight lines are used to divide data into different classes. Actually, we can use multiple straight lines to divide data. The core idea of the SVM is to find a straight line and keep the point close to the straight line as </a:t>
            </a:r>
            <a:r>
              <a:rPr lang="en-US" sz="1800" b="1" dirty="0">
                <a:sym typeface="Huawei Sans" panose="020C0503030203020204" pitchFamily="34" charset="0"/>
              </a:rPr>
              <a:t>far</a:t>
            </a:r>
            <a:r>
              <a:rPr lang="en-US" sz="1800" dirty="0">
                <a:sym typeface="Huawei Sans" panose="020C0503030203020204" pitchFamily="34" charset="0"/>
              </a:rPr>
              <a:t> as possible from the straight line. This can enable strong generalization capability of the model. These points are called </a:t>
            </a:r>
            <a:r>
              <a:rPr lang="en-US" sz="1800" b="1" dirty="0">
                <a:sym typeface="Huawei Sans" panose="020C0503030203020204" pitchFamily="34" charset="0"/>
              </a:rPr>
              <a:t>support vectors</a:t>
            </a:r>
            <a:r>
              <a:rPr lang="en-US" sz="1800" dirty="0">
                <a:sym typeface="Huawei Sans" panose="020C0503030203020204" pitchFamily="34" charset="0"/>
              </a:rPr>
              <a:t>.</a:t>
            </a:r>
          </a:p>
          <a:p>
            <a:pPr>
              <a:lnSpc>
                <a:spcPct val="130000"/>
              </a:lnSpc>
              <a:spcBef>
                <a:spcPts val="200"/>
              </a:spcBef>
            </a:pPr>
            <a:r>
              <a:rPr lang="en-US" sz="1800" dirty="0">
                <a:sym typeface="Huawei Sans" panose="020C0503030203020204" pitchFamily="34" charset="0"/>
              </a:rPr>
              <a:t>In two-dimensional space, we use straight lines for segmentation. In high-dimensional space, we use </a:t>
            </a:r>
            <a:r>
              <a:rPr lang="en-US" sz="1800" b="1" dirty="0" err="1">
                <a:sym typeface="Huawei Sans" panose="020C0503030203020204" pitchFamily="34" charset="0"/>
              </a:rPr>
              <a:t>hyperplanes</a:t>
            </a:r>
            <a:r>
              <a:rPr lang="en-US" sz="1800" dirty="0">
                <a:sym typeface="Huawei Sans" panose="020C0503030203020204" pitchFamily="34" charset="0"/>
              </a:rPr>
              <a:t> for segmentation.</a:t>
            </a:r>
          </a:p>
        </p:txBody>
      </p:sp>
      <p:pic>
        <p:nvPicPr>
          <p:cNvPr id="4" name="图片 3"/>
          <p:cNvPicPr>
            <a:picLocks/>
          </p:cNvPicPr>
          <p:nvPr/>
        </p:nvPicPr>
        <p:blipFill>
          <a:blip r:embed="rId3">
            <a:extLst>
              <a:ext uri="{28A0092B-C50C-407E-A947-70E740481C1C}">
                <a14:useLocalDpi xmlns:a14="http://schemas.microsoft.com/office/drawing/2010/main" val="0"/>
              </a:ext>
            </a:extLst>
          </a:blip>
          <a:stretch>
            <a:fillRect/>
          </a:stretch>
        </p:blipFill>
        <p:spPr>
          <a:xfrm>
            <a:off x="5828453" y="3524250"/>
            <a:ext cx="3608459" cy="2833763"/>
          </a:xfrm>
          <a:prstGeom prst="rect">
            <a:avLst/>
          </a:prstGeom>
        </p:spPr>
      </p:pic>
      <p:cxnSp>
        <p:nvCxnSpPr>
          <p:cNvPr id="6" name="直接箭头连接符 5"/>
          <p:cNvCxnSpPr>
            <a:endCxn id="10" idx="1"/>
          </p:cNvCxnSpPr>
          <p:nvPr/>
        </p:nvCxnSpPr>
        <p:spPr bwMode="auto">
          <a:xfrm flipV="1">
            <a:off x="7276672" y="5057500"/>
            <a:ext cx="2342067" cy="3110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直接箭头连接符 7"/>
          <p:cNvCxnSpPr>
            <a:endCxn id="10" idx="1"/>
          </p:cNvCxnSpPr>
          <p:nvPr/>
        </p:nvCxnSpPr>
        <p:spPr bwMode="auto">
          <a:xfrm>
            <a:off x="7060648" y="4629204"/>
            <a:ext cx="2558091" cy="4282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bwMode="auto">
          <a:xfrm>
            <a:off x="9618739" y="4766949"/>
            <a:ext cx="1954135" cy="581102"/>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Distance between support vectors</a:t>
            </a:r>
          </a:p>
          <a:p>
            <a:pP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is as far as possible</a:t>
            </a:r>
          </a:p>
        </p:txBody>
      </p:sp>
      <p:sp>
        <p:nvSpPr>
          <p:cNvPr id="9" name="object 7"/>
          <p:cNvSpPr>
            <a:spLocks/>
          </p:cNvSpPr>
          <p:nvPr/>
        </p:nvSpPr>
        <p:spPr>
          <a:xfrm>
            <a:off x="1719255" y="3524250"/>
            <a:ext cx="3608459" cy="2833763"/>
          </a:xfrm>
          <a:prstGeom prst="rect">
            <a:avLst/>
          </a:prstGeom>
          <a:blipFill>
            <a:blip r:embed="rId4"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160925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74876" y="2310197"/>
            <a:ext cx="0" cy="3469640"/>
          </a:xfrm>
          <a:custGeom>
            <a:avLst/>
            <a:gdLst/>
            <a:ahLst/>
            <a:cxnLst/>
            <a:rect l="l" t="t" r="r" b="b"/>
            <a:pathLst>
              <a:path h="3469640">
                <a:moveTo>
                  <a:pt x="0" y="0"/>
                </a:moveTo>
                <a:lnTo>
                  <a:pt x="1" y="3469337"/>
                </a:lnTo>
              </a:path>
            </a:pathLst>
          </a:custGeom>
          <a:ln w="6350">
            <a:solidFill>
              <a:srgbClr val="D9D9D9"/>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 name="object 4"/>
          <p:cNvSpPr txBox="1"/>
          <p:nvPr/>
        </p:nvSpPr>
        <p:spPr>
          <a:xfrm>
            <a:off x="1178389" y="4777367"/>
            <a:ext cx="3573145" cy="923330"/>
          </a:xfrm>
          <a:prstGeom prst="rect">
            <a:avLst/>
          </a:prstGeom>
        </p:spPr>
        <p:txBody>
          <a:bodyPr vert="horz" wrap="square" lIns="0" tIns="0" rIns="0" bIns="0" rtlCol="0">
            <a:noAutofit/>
          </a:bodyPr>
          <a:lstStyle/>
          <a:p>
            <a:pPr algn="ctr" fontAlgn="ctr">
              <a:lnSpc>
                <a:spcPct val="100000"/>
              </a:lnSpc>
            </a:pPr>
            <a:r>
              <a:rPr lang="en-US" sz="20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Linear SVM can function well for linear separable datasets.</a:t>
            </a:r>
          </a:p>
          <a:p>
            <a:pPr algn="ctr" fontAlgn="ctr">
              <a:lnSpc>
                <a:spcPct val="100000"/>
              </a:lnSpc>
            </a:pPr>
            <a:endParaRPr sz="20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txBox="1">
            <a:spLocks noGrp="1"/>
          </p:cNvSpPr>
          <p:nvPr>
            <p:ph type="title"/>
          </p:nvPr>
        </p:nvSpPr>
        <p:spPr/>
        <p:txBody>
          <a:bodyPr>
            <a:normAutofit/>
          </a:bodyPr>
          <a:lstStyle/>
          <a:p>
            <a:r>
              <a:rPr lang="en-US">
                <a:sym typeface="Huawei Sans" panose="020C0503030203020204" pitchFamily="34" charset="0"/>
              </a:rPr>
              <a:t>Nonlinear SVM (1)</a:t>
            </a:r>
          </a:p>
        </p:txBody>
      </p:sp>
      <p:sp>
        <p:nvSpPr>
          <p:cNvPr id="40" name="文本占位符 39"/>
          <p:cNvSpPr>
            <a:spLocks noGrp="1"/>
          </p:cNvSpPr>
          <p:nvPr>
            <p:ph type="body" sz="quarter" idx="10"/>
          </p:nvPr>
        </p:nvSpPr>
        <p:spPr>
          <a:xfrm>
            <a:off x="731838" y="1216848"/>
            <a:ext cx="10728326" cy="1452302"/>
          </a:xfrm>
        </p:spPr>
        <p:txBody>
          <a:bodyPr/>
          <a:lstStyle/>
          <a:p>
            <a:r>
              <a:rPr lang="en-US" dirty="0">
                <a:sym typeface="Huawei Sans" panose="020C0503030203020204" pitchFamily="34" charset="0"/>
              </a:rPr>
              <a:t>How do we classify a nonlinear separable dataset?</a:t>
            </a:r>
          </a:p>
          <a:p>
            <a:endParaRPr lang="zh-CN" altLang="en-US" dirty="0">
              <a:sym typeface="Huawei Sans" panose="020C0503030203020204" pitchFamily="34" charset="0"/>
            </a:endParaRPr>
          </a:p>
        </p:txBody>
      </p:sp>
      <p:grpSp>
        <p:nvGrpSpPr>
          <p:cNvPr id="46" name="组合 45"/>
          <p:cNvGrpSpPr/>
          <p:nvPr/>
        </p:nvGrpSpPr>
        <p:grpSpPr>
          <a:xfrm>
            <a:off x="6731680" y="2004401"/>
            <a:ext cx="2820704" cy="2277780"/>
            <a:chOff x="7754711" y="2722462"/>
            <a:chExt cx="2235554" cy="1774718"/>
          </a:xfrm>
        </p:grpSpPr>
        <p:sp>
          <p:nvSpPr>
            <p:cNvPr id="8" name="object 8"/>
            <p:cNvSpPr/>
            <p:nvPr/>
          </p:nvSpPr>
          <p:spPr>
            <a:xfrm>
              <a:off x="8118986" y="2881096"/>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50"/>
                  </a:lnTo>
                  <a:lnTo>
                    <a:pt x="147483" y="294968"/>
                  </a:lnTo>
                  <a:lnTo>
                    <a:pt x="194100" y="287450"/>
                  </a:lnTo>
                  <a:lnTo>
                    <a:pt x="234586" y="266512"/>
                  </a:lnTo>
                  <a:lnTo>
                    <a:pt x="266512" y="234586"/>
                  </a:lnTo>
                  <a:lnTo>
                    <a:pt x="287448" y="194100"/>
                  </a:lnTo>
                  <a:lnTo>
                    <a:pt x="294967" y="147483"/>
                  </a:lnTo>
                  <a:lnTo>
                    <a:pt x="287448"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p:nvPr/>
          </p:nvSpPr>
          <p:spPr>
            <a:xfrm>
              <a:off x="7982653" y="3583641"/>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50"/>
                  </a:lnTo>
                  <a:lnTo>
                    <a:pt x="147483" y="294968"/>
                  </a:lnTo>
                  <a:lnTo>
                    <a:pt x="194100" y="287450"/>
                  </a:lnTo>
                  <a:lnTo>
                    <a:pt x="234586" y="266512"/>
                  </a:lnTo>
                  <a:lnTo>
                    <a:pt x="266512" y="234586"/>
                  </a:lnTo>
                  <a:lnTo>
                    <a:pt x="287448" y="194100"/>
                  </a:lnTo>
                  <a:lnTo>
                    <a:pt x="294967" y="147483"/>
                  </a:lnTo>
                  <a:lnTo>
                    <a:pt x="287448"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object 10"/>
            <p:cNvSpPr/>
            <p:nvPr/>
          </p:nvSpPr>
          <p:spPr>
            <a:xfrm>
              <a:off x="9132620" y="2722462"/>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50" y="194099"/>
                  </a:lnTo>
                  <a:lnTo>
                    <a:pt x="294968" y="147483"/>
                  </a:lnTo>
                  <a:lnTo>
                    <a:pt x="287450"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object 11"/>
            <p:cNvSpPr/>
            <p:nvPr/>
          </p:nvSpPr>
          <p:spPr>
            <a:xfrm>
              <a:off x="9600972" y="3240397"/>
              <a:ext cx="295275" cy="295275"/>
            </a:xfrm>
            <a:custGeom>
              <a:avLst/>
              <a:gdLst/>
              <a:ahLst/>
              <a:cxnLst/>
              <a:rect l="l" t="t" r="r" b="b"/>
              <a:pathLst>
                <a:path w="295275" h="295275">
                  <a:moveTo>
                    <a:pt x="147483" y="0"/>
                  </a:moveTo>
                  <a:lnTo>
                    <a:pt x="100867" y="7518"/>
                  </a:lnTo>
                  <a:lnTo>
                    <a:pt x="60381" y="28456"/>
                  </a:lnTo>
                  <a:lnTo>
                    <a:pt x="28455" y="60382"/>
                  </a:lnTo>
                  <a:lnTo>
                    <a:pt x="7518" y="100868"/>
                  </a:lnTo>
                  <a:lnTo>
                    <a:pt x="0" y="147485"/>
                  </a:lnTo>
                  <a:lnTo>
                    <a:pt x="7518" y="194101"/>
                  </a:lnTo>
                  <a:lnTo>
                    <a:pt x="28455" y="234586"/>
                  </a:lnTo>
                  <a:lnTo>
                    <a:pt x="60381" y="266513"/>
                  </a:lnTo>
                  <a:lnTo>
                    <a:pt x="100867" y="287450"/>
                  </a:lnTo>
                  <a:lnTo>
                    <a:pt x="147483" y="294968"/>
                  </a:lnTo>
                  <a:lnTo>
                    <a:pt x="194099" y="287450"/>
                  </a:lnTo>
                  <a:lnTo>
                    <a:pt x="234585" y="266513"/>
                  </a:lnTo>
                  <a:lnTo>
                    <a:pt x="266511" y="234586"/>
                  </a:lnTo>
                  <a:lnTo>
                    <a:pt x="287448" y="194101"/>
                  </a:lnTo>
                  <a:lnTo>
                    <a:pt x="294967" y="147485"/>
                  </a:lnTo>
                  <a:lnTo>
                    <a:pt x="287448" y="100868"/>
                  </a:lnTo>
                  <a:lnTo>
                    <a:pt x="266511" y="60382"/>
                  </a:lnTo>
                  <a:lnTo>
                    <a:pt x="234585" y="28456"/>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object 12"/>
            <p:cNvSpPr/>
            <p:nvPr/>
          </p:nvSpPr>
          <p:spPr>
            <a:xfrm>
              <a:off x="9694990" y="4201905"/>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object 13"/>
            <p:cNvSpPr/>
            <p:nvPr/>
          </p:nvSpPr>
          <p:spPr>
            <a:xfrm>
              <a:off x="8825195" y="4179603"/>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p:nvPr/>
          </p:nvSpPr>
          <p:spPr>
            <a:xfrm>
              <a:off x="8798839" y="3041794"/>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48"/>
                  </a:lnTo>
                  <a:lnTo>
                    <a:pt x="147483" y="294967"/>
                  </a:lnTo>
                  <a:lnTo>
                    <a:pt x="194100" y="287448"/>
                  </a:lnTo>
                  <a:lnTo>
                    <a:pt x="234586" y="266512"/>
                  </a:lnTo>
                  <a:lnTo>
                    <a:pt x="266512" y="234586"/>
                  </a:lnTo>
                  <a:lnTo>
                    <a:pt x="287450" y="194100"/>
                  </a:lnTo>
                  <a:lnTo>
                    <a:pt x="294968" y="147483"/>
                  </a:lnTo>
                  <a:lnTo>
                    <a:pt x="287450" y="100867"/>
                  </a:lnTo>
                  <a:lnTo>
                    <a:pt x="266512" y="60381"/>
                  </a:lnTo>
                  <a:lnTo>
                    <a:pt x="234586" y="28455"/>
                  </a:lnTo>
                  <a:lnTo>
                    <a:pt x="194100"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object 15"/>
            <p:cNvSpPr/>
            <p:nvPr/>
          </p:nvSpPr>
          <p:spPr>
            <a:xfrm>
              <a:off x="8476243" y="3425007"/>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48" y="194099"/>
                  </a:lnTo>
                  <a:lnTo>
                    <a:pt x="294967" y="147483"/>
                  </a:lnTo>
                  <a:lnTo>
                    <a:pt x="287448" y="100867"/>
                  </a:lnTo>
                  <a:lnTo>
                    <a:pt x="266512" y="60381"/>
                  </a:lnTo>
                  <a:lnTo>
                    <a:pt x="234586" y="28455"/>
                  </a:lnTo>
                  <a:lnTo>
                    <a:pt x="194100"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p:nvPr/>
          </p:nvSpPr>
          <p:spPr>
            <a:xfrm>
              <a:off x="7754711" y="4054421"/>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48" y="194099"/>
                  </a:lnTo>
                  <a:lnTo>
                    <a:pt x="294967" y="147483"/>
                  </a:lnTo>
                  <a:lnTo>
                    <a:pt x="287448" y="100867"/>
                  </a:lnTo>
                  <a:lnTo>
                    <a:pt x="266512" y="60381"/>
                  </a:lnTo>
                  <a:lnTo>
                    <a:pt x="234586" y="28455"/>
                  </a:lnTo>
                  <a:lnTo>
                    <a:pt x="194100"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p:nvPr/>
          </p:nvSpPr>
          <p:spPr>
            <a:xfrm>
              <a:off x="9321473" y="3769819"/>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50"/>
                  </a:lnTo>
                  <a:lnTo>
                    <a:pt x="147483" y="294968"/>
                  </a:lnTo>
                  <a:lnTo>
                    <a:pt x="194099" y="287450"/>
                  </a:lnTo>
                  <a:lnTo>
                    <a:pt x="234585" y="266512"/>
                  </a:lnTo>
                  <a:lnTo>
                    <a:pt x="266511" y="234586"/>
                  </a:lnTo>
                  <a:lnTo>
                    <a:pt x="287448" y="194100"/>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43" name="组合 42"/>
          <p:cNvGrpSpPr/>
          <p:nvPr/>
        </p:nvGrpSpPr>
        <p:grpSpPr>
          <a:xfrm>
            <a:off x="1678027" y="2070561"/>
            <a:ext cx="3118610" cy="2211620"/>
            <a:chOff x="1805971" y="2696715"/>
            <a:chExt cx="2477303" cy="1825102"/>
          </a:xfrm>
        </p:grpSpPr>
        <p:sp>
          <p:nvSpPr>
            <p:cNvPr id="18" name="object 18"/>
            <p:cNvSpPr/>
            <p:nvPr/>
          </p:nvSpPr>
          <p:spPr>
            <a:xfrm>
              <a:off x="2053814" y="2812112"/>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48"/>
                  </a:lnTo>
                  <a:lnTo>
                    <a:pt x="147483" y="294967"/>
                  </a:lnTo>
                  <a:lnTo>
                    <a:pt x="194100" y="287448"/>
                  </a:lnTo>
                  <a:lnTo>
                    <a:pt x="234586" y="266512"/>
                  </a:lnTo>
                  <a:lnTo>
                    <a:pt x="266512" y="234586"/>
                  </a:lnTo>
                  <a:lnTo>
                    <a:pt x="287448" y="194100"/>
                  </a:lnTo>
                  <a:lnTo>
                    <a:pt x="294967" y="147483"/>
                  </a:lnTo>
                  <a:lnTo>
                    <a:pt x="287448"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nvSpPr>
          <p:spPr>
            <a:xfrm>
              <a:off x="1861727" y="3194080"/>
              <a:ext cx="295275" cy="295275"/>
            </a:xfrm>
            <a:custGeom>
              <a:avLst/>
              <a:gdLst/>
              <a:ahLst/>
              <a:cxnLst/>
              <a:rect l="l" t="t" r="r" b="b"/>
              <a:pathLst>
                <a:path w="295275" h="295275">
                  <a:moveTo>
                    <a:pt x="147483" y="0"/>
                  </a:moveTo>
                  <a:lnTo>
                    <a:pt x="100867" y="7518"/>
                  </a:lnTo>
                  <a:lnTo>
                    <a:pt x="60381" y="28456"/>
                  </a:lnTo>
                  <a:lnTo>
                    <a:pt x="28455" y="60382"/>
                  </a:lnTo>
                  <a:lnTo>
                    <a:pt x="7518" y="100868"/>
                  </a:lnTo>
                  <a:lnTo>
                    <a:pt x="0" y="147485"/>
                  </a:lnTo>
                  <a:lnTo>
                    <a:pt x="7518" y="194101"/>
                  </a:lnTo>
                  <a:lnTo>
                    <a:pt x="28455" y="234586"/>
                  </a:lnTo>
                  <a:lnTo>
                    <a:pt x="60381" y="266513"/>
                  </a:lnTo>
                  <a:lnTo>
                    <a:pt x="100867" y="287450"/>
                  </a:lnTo>
                  <a:lnTo>
                    <a:pt x="147483" y="294968"/>
                  </a:lnTo>
                  <a:lnTo>
                    <a:pt x="194099" y="287450"/>
                  </a:lnTo>
                  <a:lnTo>
                    <a:pt x="234585" y="266513"/>
                  </a:lnTo>
                  <a:lnTo>
                    <a:pt x="266511" y="234586"/>
                  </a:lnTo>
                  <a:lnTo>
                    <a:pt x="287448" y="194101"/>
                  </a:lnTo>
                  <a:lnTo>
                    <a:pt x="294967" y="147485"/>
                  </a:lnTo>
                  <a:lnTo>
                    <a:pt x="287448" y="100868"/>
                  </a:lnTo>
                  <a:lnTo>
                    <a:pt x="266511" y="60382"/>
                  </a:lnTo>
                  <a:lnTo>
                    <a:pt x="234585" y="28456"/>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p:nvPr/>
          </p:nvSpPr>
          <p:spPr>
            <a:xfrm>
              <a:off x="1805971" y="3918908"/>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48"/>
                  </a:lnTo>
                  <a:lnTo>
                    <a:pt x="147483" y="294967"/>
                  </a:lnTo>
                  <a:lnTo>
                    <a:pt x="194100" y="287448"/>
                  </a:lnTo>
                  <a:lnTo>
                    <a:pt x="234586" y="266512"/>
                  </a:lnTo>
                  <a:lnTo>
                    <a:pt x="266512" y="234586"/>
                  </a:lnTo>
                  <a:lnTo>
                    <a:pt x="287448" y="194100"/>
                  </a:lnTo>
                  <a:lnTo>
                    <a:pt x="294967" y="147483"/>
                  </a:lnTo>
                  <a:lnTo>
                    <a:pt x="287448"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object 21"/>
            <p:cNvSpPr/>
            <p:nvPr/>
          </p:nvSpPr>
          <p:spPr>
            <a:xfrm>
              <a:off x="2212450" y="4174980"/>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22"/>
            <p:cNvSpPr/>
            <p:nvPr/>
          </p:nvSpPr>
          <p:spPr>
            <a:xfrm>
              <a:off x="2190148" y="3583966"/>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object 23"/>
            <p:cNvSpPr/>
            <p:nvPr/>
          </p:nvSpPr>
          <p:spPr>
            <a:xfrm>
              <a:off x="2348782" y="3115537"/>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50" y="194099"/>
                  </a:lnTo>
                  <a:lnTo>
                    <a:pt x="294968" y="147483"/>
                  </a:lnTo>
                  <a:lnTo>
                    <a:pt x="287450"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object 24"/>
            <p:cNvSpPr/>
            <p:nvPr/>
          </p:nvSpPr>
          <p:spPr>
            <a:xfrm>
              <a:off x="2658498" y="2880722"/>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48" y="194099"/>
                  </a:lnTo>
                  <a:lnTo>
                    <a:pt x="294967" y="147483"/>
                  </a:lnTo>
                  <a:lnTo>
                    <a:pt x="287448" y="100867"/>
                  </a:lnTo>
                  <a:lnTo>
                    <a:pt x="266512" y="60381"/>
                  </a:lnTo>
                  <a:lnTo>
                    <a:pt x="234586" y="28455"/>
                  </a:lnTo>
                  <a:lnTo>
                    <a:pt x="194100"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 name="object 25"/>
            <p:cNvSpPr/>
            <p:nvPr/>
          </p:nvSpPr>
          <p:spPr>
            <a:xfrm>
              <a:off x="3261577" y="2696715"/>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50"/>
                  </a:lnTo>
                  <a:lnTo>
                    <a:pt x="147483" y="294968"/>
                  </a:lnTo>
                  <a:lnTo>
                    <a:pt x="194099" y="287450"/>
                  </a:lnTo>
                  <a:lnTo>
                    <a:pt x="234585" y="266512"/>
                  </a:lnTo>
                  <a:lnTo>
                    <a:pt x="266511" y="234586"/>
                  </a:lnTo>
                  <a:lnTo>
                    <a:pt x="287448" y="194100"/>
                  </a:lnTo>
                  <a:lnTo>
                    <a:pt x="294967" y="147483"/>
                  </a:lnTo>
                  <a:lnTo>
                    <a:pt x="287448" y="100867"/>
                  </a:lnTo>
                  <a:lnTo>
                    <a:pt x="266511" y="60381"/>
                  </a:lnTo>
                  <a:lnTo>
                    <a:pt x="234585" y="28455"/>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object 26"/>
            <p:cNvSpPr/>
            <p:nvPr/>
          </p:nvSpPr>
          <p:spPr>
            <a:xfrm>
              <a:off x="3078938" y="3149100"/>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48"/>
                  </a:lnTo>
                  <a:lnTo>
                    <a:pt x="147483" y="294967"/>
                  </a:lnTo>
                  <a:lnTo>
                    <a:pt x="194099" y="287448"/>
                  </a:lnTo>
                  <a:lnTo>
                    <a:pt x="234585" y="266512"/>
                  </a:lnTo>
                  <a:lnTo>
                    <a:pt x="266511" y="234586"/>
                  </a:lnTo>
                  <a:lnTo>
                    <a:pt x="287448" y="194100"/>
                  </a:lnTo>
                  <a:lnTo>
                    <a:pt x="294967" y="147483"/>
                  </a:lnTo>
                  <a:lnTo>
                    <a:pt x="287448" y="100867"/>
                  </a:lnTo>
                  <a:lnTo>
                    <a:pt x="266511" y="60381"/>
                  </a:lnTo>
                  <a:lnTo>
                    <a:pt x="234585" y="28455"/>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7" name="object 27"/>
            <p:cNvSpPr/>
            <p:nvPr/>
          </p:nvSpPr>
          <p:spPr>
            <a:xfrm>
              <a:off x="2532909" y="3447521"/>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48"/>
                  </a:lnTo>
                  <a:lnTo>
                    <a:pt x="147483" y="294967"/>
                  </a:lnTo>
                  <a:lnTo>
                    <a:pt x="194099" y="287448"/>
                  </a:lnTo>
                  <a:lnTo>
                    <a:pt x="234585" y="266512"/>
                  </a:lnTo>
                  <a:lnTo>
                    <a:pt x="266511" y="234586"/>
                  </a:lnTo>
                  <a:lnTo>
                    <a:pt x="287448" y="194100"/>
                  </a:lnTo>
                  <a:lnTo>
                    <a:pt x="294967" y="147483"/>
                  </a:lnTo>
                  <a:lnTo>
                    <a:pt x="287448" y="100867"/>
                  </a:lnTo>
                  <a:lnTo>
                    <a:pt x="266511" y="60381"/>
                  </a:lnTo>
                  <a:lnTo>
                    <a:pt x="234585" y="28455"/>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object 28"/>
            <p:cNvSpPr/>
            <p:nvPr/>
          </p:nvSpPr>
          <p:spPr>
            <a:xfrm>
              <a:off x="2532909" y="3837814"/>
              <a:ext cx="295275" cy="295275"/>
            </a:xfrm>
            <a:custGeom>
              <a:avLst/>
              <a:gdLst/>
              <a:ahLst/>
              <a:cxnLst/>
              <a:rect l="l" t="t" r="r" b="b"/>
              <a:pathLst>
                <a:path w="295275" h="295275">
                  <a:moveTo>
                    <a:pt x="147483" y="0"/>
                  </a:moveTo>
                  <a:lnTo>
                    <a:pt x="100867" y="7518"/>
                  </a:lnTo>
                  <a:lnTo>
                    <a:pt x="60381" y="28456"/>
                  </a:lnTo>
                  <a:lnTo>
                    <a:pt x="28455" y="60382"/>
                  </a:lnTo>
                  <a:lnTo>
                    <a:pt x="7518" y="100868"/>
                  </a:lnTo>
                  <a:lnTo>
                    <a:pt x="0" y="147485"/>
                  </a:lnTo>
                  <a:lnTo>
                    <a:pt x="7518" y="194101"/>
                  </a:lnTo>
                  <a:lnTo>
                    <a:pt x="28455" y="234586"/>
                  </a:lnTo>
                  <a:lnTo>
                    <a:pt x="60381" y="266513"/>
                  </a:lnTo>
                  <a:lnTo>
                    <a:pt x="100867" y="287450"/>
                  </a:lnTo>
                  <a:lnTo>
                    <a:pt x="147483" y="294968"/>
                  </a:lnTo>
                  <a:lnTo>
                    <a:pt x="194099" y="287450"/>
                  </a:lnTo>
                  <a:lnTo>
                    <a:pt x="234585" y="266513"/>
                  </a:lnTo>
                  <a:lnTo>
                    <a:pt x="266511" y="234586"/>
                  </a:lnTo>
                  <a:lnTo>
                    <a:pt x="287448" y="194101"/>
                  </a:lnTo>
                  <a:lnTo>
                    <a:pt x="294967" y="147485"/>
                  </a:lnTo>
                  <a:lnTo>
                    <a:pt x="287448" y="100868"/>
                  </a:lnTo>
                  <a:lnTo>
                    <a:pt x="266511" y="60382"/>
                  </a:lnTo>
                  <a:lnTo>
                    <a:pt x="234585" y="28456"/>
                  </a:lnTo>
                  <a:lnTo>
                    <a:pt x="194099" y="7518"/>
                  </a:lnTo>
                  <a:lnTo>
                    <a:pt x="147483"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9" name="object 29"/>
            <p:cNvSpPr/>
            <p:nvPr/>
          </p:nvSpPr>
          <p:spPr>
            <a:xfrm>
              <a:off x="3758791" y="2892502"/>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 name="object 30"/>
            <p:cNvSpPr/>
            <p:nvPr/>
          </p:nvSpPr>
          <p:spPr>
            <a:xfrm>
              <a:off x="3690927" y="3296584"/>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100"/>
                  </a:lnTo>
                  <a:lnTo>
                    <a:pt x="28455" y="234586"/>
                  </a:lnTo>
                  <a:lnTo>
                    <a:pt x="60381" y="266512"/>
                  </a:lnTo>
                  <a:lnTo>
                    <a:pt x="100867" y="287448"/>
                  </a:lnTo>
                  <a:lnTo>
                    <a:pt x="147483" y="294967"/>
                  </a:lnTo>
                  <a:lnTo>
                    <a:pt x="194099" y="287448"/>
                  </a:lnTo>
                  <a:lnTo>
                    <a:pt x="234585" y="266512"/>
                  </a:lnTo>
                  <a:lnTo>
                    <a:pt x="266511" y="234586"/>
                  </a:lnTo>
                  <a:lnTo>
                    <a:pt x="287448" y="194100"/>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1" name="object 31"/>
            <p:cNvSpPr/>
            <p:nvPr/>
          </p:nvSpPr>
          <p:spPr>
            <a:xfrm>
              <a:off x="3987999" y="3408847"/>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50" y="194099"/>
                  </a:lnTo>
                  <a:lnTo>
                    <a:pt x="294968" y="147483"/>
                  </a:lnTo>
                  <a:lnTo>
                    <a:pt x="287450" y="100867"/>
                  </a:lnTo>
                  <a:lnTo>
                    <a:pt x="266512" y="60381"/>
                  </a:lnTo>
                  <a:lnTo>
                    <a:pt x="234586" y="28455"/>
                  </a:lnTo>
                  <a:lnTo>
                    <a:pt x="194100"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2" name="object 32"/>
            <p:cNvSpPr/>
            <p:nvPr/>
          </p:nvSpPr>
          <p:spPr>
            <a:xfrm>
              <a:off x="3819616" y="4215295"/>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50" y="194099"/>
                  </a:lnTo>
                  <a:lnTo>
                    <a:pt x="294968" y="147483"/>
                  </a:lnTo>
                  <a:lnTo>
                    <a:pt x="287450" y="100867"/>
                  </a:lnTo>
                  <a:lnTo>
                    <a:pt x="266512" y="60381"/>
                  </a:lnTo>
                  <a:lnTo>
                    <a:pt x="234586" y="28455"/>
                  </a:lnTo>
                  <a:lnTo>
                    <a:pt x="194100"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3" name="object 33"/>
            <p:cNvSpPr/>
            <p:nvPr/>
          </p:nvSpPr>
          <p:spPr>
            <a:xfrm>
              <a:off x="3484243" y="4003726"/>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100" y="287448"/>
                  </a:lnTo>
                  <a:lnTo>
                    <a:pt x="234586" y="266511"/>
                  </a:lnTo>
                  <a:lnTo>
                    <a:pt x="266512" y="234585"/>
                  </a:lnTo>
                  <a:lnTo>
                    <a:pt x="287448" y="194099"/>
                  </a:lnTo>
                  <a:lnTo>
                    <a:pt x="294967" y="147483"/>
                  </a:lnTo>
                  <a:lnTo>
                    <a:pt x="287448" y="100867"/>
                  </a:lnTo>
                  <a:lnTo>
                    <a:pt x="266512" y="60381"/>
                  </a:lnTo>
                  <a:lnTo>
                    <a:pt x="234586" y="28455"/>
                  </a:lnTo>
                  <a:lnTo>
                    <a:pt x="194100"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object 34"/>
            <p:cNvSpPr/>
            <p:nvPr/>
          </p:nvSpPr>
          <p:spPr>
            <a:xfrm>
              <a:off x="3282053" y="3703815"/>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5" name="object 35"/>
            <p:cNvSpPr/>
            <p:nvPr/>
          </p:nvSpPr>
          <p:spPr>
            <a:xfrm>
              <a:off x="3089751" y="4226542"/>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6" name="object 36"/>
            <p:cNvSpPr/>
            <p:nvPr/>
          </p:nvSpPr>
          <p:spPr>
            <a:xfrm>
              <a:off x="2766366" y="4226542"/>
              <a:ext cx="295275" cy="295275"/>
            </a:xfrm>
            <a:custGeom>
              <a:avLst/>
              <a:gdLst/>
              <a:ahLst/>
              <a:cxnLst/>
              <a:rect l="l" t="t" r="r" b="b"/>
              <a:pathLst>
                <a:path w="295275" h="295275">
                  <a:moveTo>
                    <a:pt x="147483" y="0"/>
                  </a:moveTo>
                  <a:lnTo>
                    <a:pt x="100867" y="7518"/>
                  </a:lnTo>
                  <a:lnTo>
                    <a:pt x="60381" y="28455"/>
                  </a:lnTo>
                  <a:lnTo>
                    <a:pt x="28455" y="60381"/>
                  </a:lnTo>
                  <a:lnTo>
                    <a:pt x="7518" y="100867"/>
                  </a:lnTo>
                  <a:lnTo>
                    <a:pt x="0" y="147483"/>
                  </a:lnTo>
                  <a:lnTo>
                    <a:pt x="7518" y="194099"/>
                  </a:lnTo>
                  <a:lnTo>
                    <a:pt x="28455" y="234585"/>
                  </a:lnTo>
                  <a:lnTo>
                    <a:pt x="60381" y="266511"/>
                  </a:lnTo>
                  <a:lnTo>
                    <a:pt x="100867" y="287448"/>
                  </a:lnTo>
                  <a:lnTo>
                    <a:pt x="147483" y="294967"/>
                  </a:lnTo>
                  <a:lnTo>
                    <a:pt x="194099" y="287448"/>
                  </a:lnTo>
                  <a:lnTo>
                    <a:pt x="234585" y="266511"/>
                  </a:lnTo>
                  <a:lnTo>
                    <a:pt x="266511" y="234585"/>
                  </a:lnTo>
                  <a:lnTo>
                    <a:pt x="287448" y="194099"/>
                  </a:lnTo>
                  <a:lnTo>
                    <a:pt x="294967" y="147483"/>
                  </a:lnTo>
                  <a:lnTo>
                    <a:pt x="287448" y="100867"/>
                  </a:lnTo>
                  <a:lnTo>
                    <a:pt x="266511" y="60381"/>
                  </a:lnTo>
                  <a:lnTo>
                    <a:pt x="234585" y="28455"/>
                  </a:lnTo>
                  <a:lnTo>
                    <a:pt x="194099" y="7518"/>
                  </a:lnTo>
                  <a:lnTo>
                    <a:pt x="147483" y="0"/>
                  </a:lnTo>
                  <a:close/>
                </a:path>
              </a:pathLst>
            </a:custGeom>
            <a:solidFill>
              <a:srgbClr val="C32D3B"/>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7" name="object 37"/>
            <p:cNvSpPr/>
            <p:nvPr/>
          </p:nvSpPr>
          <p:spPr>
            <a:xfrm>
              <a:off x="2596626" y="2722462"/>
              <a:ext cx="1269365" cy="1774825"/>
            </a:xfrm>
            <a:custGeom>
              <a:avLst/>
              <a:gdLst/>
              <a:ahLst/>
              <a:cxnLst/>
              <a:rect l="l" t="t" r="r" b="b"/>
              <a:pathLst>
                <a:path w="1269364" h="1774825">
                  <a:moveTo>
                    <a:pt x="1269154" y="0"/>
                  </a:moveTo>
                  <a:lnTo>
                    <a:pt x="0" y="1774411"/>
                  </a:lnTo>
                </a:path>
              </a:pathLst>
            </a:custGeom>
            <a:ln w="38100">
              <a:solidFill>
                <a:srgbClr val="0000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45" name="object 4"/>
          <p:cNvSpPr txBox="1"/>
          <p:nvPr/>
        </p:nvSpPr>
        <p:spPr>
          <a:xfrm>
            <a:off x="6590282" y="4777367"/>
            <a:ext cx="3620106" cy="923330"/>
          </a:xfrm>
          <a:prstGeom prst="rect">
            <a:avLst/>
          </a:prstGeom>
        </p:spPr>
        <p:txBody>
          <a:bodyPr vert="horz" wrap="square" lIns="0" tIns="0" rIns="0" bIns="0" rtlCol="0">
            <a:noAutofit/>
          </a:bodyPr>
          <a:lstStyle/>
          <a:p>
            <a:pPr algn="ctr" fontAlgn="ctr">
              <a:lnSpc>
                <a:spcPct val="100000"/>
              </a:lnSpc>
            </a:pPr>
            <a:r>
              <a:rPr lang="en-US" sz="20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Nonlinear datasets cannot be split with straight lines.</a:t>
            </a:r>
          </a:p>
          <a:p>
            <a:pPr algn="ctr" fontAlgn="ctr">
              <a:lnSpc>
                <a:spcPct val="100000"/>
              </a:lnSpc>
            </a:pPr>
            <a:endParaRPr sz="20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760597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Nonlinear SVM (2)</a:t>
            </a:r>
          </a:p>
        </p:txBody>
      </p:sp>
      <p:sp>
        <p:nvSpPr>
          <p:cNvPr id="15" name="文本占位符 14"/>
          <p:cNvSpPr>
            <a:spLocks noGrp="1"/>
          </p:cNvSpPr>
          <p:nvPr>
            <p:ph type="body" sz="quarter" idx="10"/>
          </p:nvPr>
        </p:nvSpPr>
        <p:spPr>
          <a:xfrm>
            <a:off x="731838" y="1052513"/>
            <a:ext cx="10728326" cy="797801"/>
          </a:xfrm>
        </p:spPr>
        <p:txBody>
          <a:bodyPr>
            <a:normAutofit fontScale="85000" lnSpcReduction="10000"/>
          </a:bodyPr>
          <a:lstStyle/>
          <a:p>
            <a:r>
              <a:rPr lang="en-US" sz="2000" dirty="0">
                <a:sym typeface="Huawei Sans" panose="020C0503030203020204" pitchFamily="34" charset="0"/>
              </a:rPr>
              <a:t>Kernel functions are used to construct nonlinear SVMs.</a:t>
            </a:r>
          </a:p>
          <a:p>
            <a:r>
              <a:rPr lang="en-US" sz="2000" dirty="0">
                <a:sym typeface="Huawei Sans" panose="020C0503030203020204" pitchFamily="34" charset="0"/>
              </a:rPr>
              <a:t>Kernel functions allow algorithms to fit the largest </a:t>
            </a:r>
            <a:r>
              <a:rPr lang="en-US" sz="2000" dirty="0" err="1">
                <a:sym typeface="Huawei Sans" panose="020C0503030203020204" pitchFamily="34" charset="0"/>
              </a:rPr>
              <a:t>hyperplane</a:t>
            </a:r>
            <a:r>
              <a:rPr lang="en-US" sz="2000" dirty="0">
                <a:sym typeface="Huawei Sans" panose="020C0503030203020204" pitchFamily="34" charset="0"/>
              </a:rPr>
              <a:t> in a transformed high-dimensional feature space.</a:t>
            </a:r>
          </a:p>
        </p:txBody>
      </p:sp>
      <p:grpSp>
        <p:nvGrpSpPr>
          <p:cNvPr id="18" name="组合 17"/>
          <p:cNvGrpSpPr/>
          <p:nvPr/>
        </p:nvGrpSpPr>
        <p:grpSpPr>
          <a:xfrm>
            <a:off x="4982041" y="2909764"/>
            <a:ext cx="5894283" cy="2801001"/>
            <a:chOff x="5375920" y="2744924"/>
            <a:chExt cx="5894283" cy="2801001"/>
          </a:xfrm>
        </p:grpSpPr>
        <p:sp>
          <p:nvSpPr>
            <p:cNvPr id="4" name="object 4"/>
            <p:cNvSpPr/>
            <p:nvPr/>
          </p:nvSpPr>
          <p:spPr>
            <a:xfrm>
              <a:off x="5375920" y="2744924"/>
              <a:ext cx="5894283" cy="2712167"/>
            </a:xfrm>
            <a:prstGeom prst="rect">
              <a:avLst/>
            </a:prstGeom>
            <a:blipFill>
              <a:blip r:embed="rId3" cstate="print"/>
              <a:stretch>
                <a:fillRect/>
              </a:stretch>
            </a:blipFill>
          </p:spPr>
          <p:txBody>
            <a:bodyPr wrap="square" lIns="0" tIns="0" rIns="0" bIns="0" rtlCol="0">
              <a:noAutofit/>
            </a:bodyPr>
            <a:lstStyle/>
            <a:p>
              <a:pPr fontAlgn="ctr"/>
              <a:endParaRPr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txBox="1"/>
            <p:nvPr/>
          </p:nvSpPr>
          <p:spPr>
            <a:xfrm>
              <a:off x="6128476" y="5268926"/>
              <a:ext cx="1360480" cy="276999"/>
            </a:xfrm>
            <a:prstGeom prst="rect">
              <a:avLst/>
            </a:prstGeom>
          </p:spPr>
          <p:txBody>
            <a:bodyPr vert="horz" wrap="square" lIns="0" tIns="0" rIns="0" bIns="0" rtlCol="0">
              <a:noAutofit/>
            </a:bodyPr>
            <a:lstStyle/>
            <a:p>
              <a:pPr marL="12700" algn="ctr"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Input space</a:t>
              </a:r>
            </a:p>
          </p:txBody>
        </p:sp>
        <p:sp>
          <p:nvSpPr>
            <p:cNvPr id="8" name="object 8"/>
            <p:cNvSpPr txBox="1"/>
            <p:nvPr/>
          </p:nvSpPr>
          <p:spPr>
            <a:xfrm>
              <a:off x="8821228" y="5268925"/>
              <a:ext cx="1862342" cy="276999"/>
            </a:xfrm>
            <a:prstGeom prst="rect">
              <a:avLst/>
            </a:prstGeom>
          </p:spPr>
          <p:txBody>
            <a:bodyPr vert="horz" wrap="square" lIns="0" tIns="0" rIns="0" bIns="0" rtlCol="0">
              <a:noAutofit/>
            </a:bodyPr>
            <a:lstStyle/>
            <a:p>
              <a:pPr marL="12700" algn="ctr"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High-dimensional feature space</a:t>
              </a:r>
            </a:p>
          </p:txBody>
        </p:sp>
      </p:grpSp>
      <p:graphicFrame>
        <p:nvGraphicFramePr>
          <p:cNvPr id="19" name="图示 18"/>
          <p:cNvGraphicFramePr/>
          <p:nvPr>
            <p:extLst>
              <p:ext uri="{D42A27DB-BD31-4B8C-83A1-F6EECF244321}">
                <p14:modId xmlns:p14="http://schemas.microsoft.com/office/powerpoint/2010/main" val="4134605969"/>
              </p:ext>
            </p:extLst>
          </p:nvPr>
        </p:nvGraphicFramePr>
        <p:xfrm>
          <a:off x="1389417" y="2871765"/>
          <a:ext cx="3790329" cy="3371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object 7"/>
          <p:cNvSpPr txBox="1"/>
          <p:nvPr/>
        </p:nvSpPr>
        <p:spPr>
          <a:xfrm>
            <a:off x="1768473" y="2542890"/>
            <a:ext cx="3213568" cy="276999"/>
          </a:xfrm>
          <a:prstGeom prst="rect">
            <a:avLst/>
          </a:prstGeom>
        </p:spPr>
        <p:txBody>
          <a:bodyPr vert="horz" wrap="square" lIns="0" tIns="0" rIns="0" bIns="0" rtlCol="0">
            <a:noAutofit/>
          </a:bodyPr>
          <a:lstStyle/>
          <a:p>
            <a:pPr marL="12700" algn="ctr" fontAlgn="ctr">
              <a:lnSpc>
                <a:spcPct val="100000"/>
              </a:lnSpc>
            </a:pPr>
            <a:r>
              <a:rPr lang="en-US" sz="16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Common kernel functions</a:t>
            </a:r>
          </a:p>
        </p:txBody>
      </p:sp>
    </p:spTree>
    <p:extLst>
      <p:ext uri="{BB962C8B-B14F-4D97-AF65-F5344CB8AC3E}">
        <p14:creationId xmlns:p14="http://schemas.microsoft.com/office/powerpoint/2010/main" val="2460759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Huawei Sans" panose="020C0503030203020204" pitchFamily="34" charset="0"/>
              </a:rPr>
              <a:t>KNN Algorithm (1)</a:t>
            </a:r>
          </a:p>
        </p:txBody>
      </p:sp>
      <p:sp>
        <p:nvSpPr>
          <p:cNvPr id="3" name="文本占位符 2"/>
          <p:cNvSpPr>
            <a:spLocks noGrp="1"/>
          </p:cNvSpPr>
          <p:nvPr>
            <p:ph type="body" sz="quarter" idx="10"/>
          </p:nvPr>
        </p:nvSpPr>
        <p:spPr>
          <a:xfrm>
            <a:off x="731838" y="1052514"/>
            <a:ext cx="6228589" cy="4875042"/>
          </a:xfrm>
        </p:spPr>
        <p:txBody>
          <a:bodyPr/>
          <a:lstStyle/>
          <a:p>
            <a:r>
              <a:rPr lang="en-US" dirty="0">
                <a:sym typeface="Huawei Sans" panose="020C0503030203020204" pitchFamily="34" charset="0"/>
              </a:rPr>
              <a:t>The KNN classification algorithm is a theoretically mature method and one of the simplest machine learning algorithms. According to this method, if the majority of k samples most similar to one sample (nearest neighbors in the </a:t>
            </a:r>
            <a:r>
              <a:rPr lang="en-US" dirty="0" err="1">
                <a:sym typeface="Huawei Sans" panose="020C0503030203020204" pitchFamily="34" charset="0"/>
              </a:rPr>
              <a:t>eigenspace</a:t>
            </a:r>
            <a:r>
              <a:rPr lang="en-US" dirty="0">
                <a:sym typeface="Huawei Sans" panose="020C0503030203020204" pitchFamily="34" charset="0"/>
              </a:rPr>
              <a:t>) belong to a specific category, this sample also belongs to this category.</a:t>
            </a:r>
          </a:p>
          <a:p>
            <a:endParaRPr lang="en-US" dirty="0">
              <a:sym typeface="Huawei Sans" panose="020C0503030203020204" pitchFamily="34" charset="0"/>
            </a:endParaRPr>
          </a:p>
        </p:txBody>
      </p:sp>
      <p:sp>
        <p:nvSpPr>
          <p:cNvPr id="5" name="矩形 4"/>
          <p:cNvSpPr/>
          <p:nvPr/>
        </p:nvSpPr>
        <p:spPr bwMode="auto">
          <a:xfrm>
            <a:off x="7074851" y="1431303"/>
            <a:ext cx="4320480" cy="3852428"/>
          </a:xfrm>
          <a:prstGeom prst="rect">
            <a:avLst/>
          </a:prstGeom>
          <a:solidFill>
            <a:srgbClr val="D9D9D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矩形 5"/>
          <p:cNvSpPr/>
          <p:nvPr/>
        </p:nvSpPr>
        <p:spPr bwMode="auto">
          <a:xfrm>
            <a:off x="7362789" y="1885206"/>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矩形 6"/>
          <p:cNvSpPr/>
          <p:nvPr/>
        </p:nvSpPr>
        <p:spPr bwMode="auto">
          <a:xfrm>
            <a:off x="7452799" y="3497769"/>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矩形 7"/>
          <p:cNvSpPr/>
          <p:nvPr/>
        </p:nvSpPr>
        <p:spPr bwMode="auto">
          <a:xfrm>
            <a:off x="7902849" y="4369482"/>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矩形 8"/>
          <p:cNvSpPr/>
          <p:nvPr/>
        </p:nvSpPr>
        <p:spPr bwMode="auto">
          <a:xfrm>
            <a:off x="7337653" y="2806371"/>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矩形 11"/>
          <p:cNvSpPr/>
          <p:nvPr/>
        </p:nvSpPr>
        <p:spPr bwMode="auto">
          <a:xfrm>
            <a:off x="9349752" y="2414958"/>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矩形 12"/>
          <p:cNvSpPr/>
          <p:nvPr/>
        </p:nvSpPr>
        <p:spPr bwMode="auto">
          <a:xfrm>
            <a:off x="8832210" y="3553620"/>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矩形 15"/>
          <p:cNvSpPr/>
          <p:nvPr/>
        </p:nvSpPr>
        <p:spPr bwMode="auto">
          <a:xfrm>
            <a:off x="10213915" y="3410598"/>
            <a:ext cx="288032" cy="288032"/>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等腰三角形 16"/>
          <p:cNvSpPr/>
          <p:nvPr/>
        </p:nvSpPr>
        <p:spPr bwMode="auto">
          <a:xfrm>
            <a:off x="9005138" y="1583255"/>
            <a:ext cx="373526" cy="210406"/>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等腰三角形 17"/>
          <p:cNvSpPr/>
          <p:nvPr/>
        </p:nvSpPr>
        <p:spPr bwMode="auto">
          <a:xfrm>
            <a:off x="8298893" y="1691594"/>
            <a:ext cx="373526" cy="210406"/>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等腰三角形 18"/>
          <p:cNvSpPr/>
          <p:nvPr/>
        </p:nvSpPr>
        <p:spPr bwMode="auto">
          <a:xfrm>
            <a:off x="9894098" y="1666361"/>
            <a:ext cx="373526" cy="210406"/>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等腰三角形 19"/>
          <p:cNvSpPr/>
          <p:nvPr/>
        </p:nvSpPr>
        <p:spPr bwMode="auto">
          <a:xfrm>
            <a:off x="9120242" y="2906482"/>
            <a:ext cx="373526" cy="210406"/>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等腰三角形 20"/>
          <p:cNvSpPr/>
          <p:nvPr/>
        </p:nvSpPr>
        <p:spPr bwMode="auto">
          <a:xfrm>
            <a:off x="9451021" y="3554614"/>
            <a:ext cx="373526" cy="210406"/>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文本框 21"/>
          <p:cNvSpPr txBox="1"/>
          <p:nvPr/>
        </p:nvSpPr>
        <p:spPr bwMode="auto">
          <a:xfrm>
            <a:off x="9066942" y="3234522"/>
            <a:ext cx="311722"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p>
        </p:txBody>
      </p:sp>
      <p:sp>
        <p:nvSpPr>
          <p:cNvPr id="23" name="椭圆 22"/>
          <p:cNvSpPr/>
          <p:nvPr/>
        </p:nvSpPr>
        <p:spPr bwMode="auto">
          <a:xfrm>
            <a:off x="8576083" y="2827796"/>
            <a:ext cx="1318016" cy="1325662"/>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 name="椭圆 24"/>
          <p:cNvSpPr/>
          <p:nvPr/>
        </p:nvSpPr>
        <p:spPr bwMode="auto">
          <a:xfrm>
            <a:off x="8298893" y="2281250"/>
            <a:ext cx="2376264" cy="2376264"/>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10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文本框 25"/>
          <p:cNvSpPr txBox="1"/>
          <p:nvPr/>
        </p:nvSpPr>
        <p:spPr bwMode="auto">
          <a:xfrm>
            <a:off x="7293146" y="5337706"/>
            <a:ext cx="4045410" cy="82732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The target category of point ? varies with the number of the most adjacent nodes.</a:t>
            </a:r>
          </a:p>
        </p:txBody>
      </p:sp>
    </p:spTree>
    <p:extLst>
      <p:ext uri="{BB962C8B-B14F-4D97-AF65-F5344CB8AC3E}">
        <p14:creationId xmlns:p14="http://schemas.microsoft.com/office/powerpoint/2010/main" val="2501398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KNN Algorithm (2)</a:t>
            </a:r>
          </a:p>
        </p:txBody>
      </p:sp>
      <p:sp>
        <p:nvSpPr>
          <p:cNvPr id="8" name="文本占位符 7"/>
          <p:cNvSpPr>
            <a:spLocks noGrp="1"/>
          </p:cNvSpPr>
          <p:nvPr>
            <p:ph type="body" sz="quarter" idx="10"/>
          </p:nvPr>
        </p:nvSpPr>
        <p:spPr>
          <a:xfrm>
            <a:off x="731838" y="1052514"/>
            <a:ext cx="6957435" cy="4875042"/>
          </a:xfrm>
        </p:spPr>
        <p:txBody>
          <a:bodyPr/>
          <a:lstStyle/>
          <a:p>
            <a:r>
              <a:rPr lang="en-US" dirty="0">
                <a:sym typeface="Huawei Sans" panose="020C0503030203020204" pitchFamily="34" charset="0"/>
              </a:rPr>
              <a:t>As the prediction result is determined based on the number and weights of neighbors in the training set, the KNN algorithm has a simple logic.</a:t>
            </a:r>
          </a:p>
          <a:p>
            <a:r>
              <a:rPr lang="en-US" dirty="0">
                <a:sym typeface="Huawei Sans" panose="020C0503030203020204" pitchFamily="34" charset="0"/>
              </a:rPr>
              <a:t>KNN is a non-parametric method which is usually used in datasets with irregular decision boundaries.</a:t>
            </a:r>
          </a:p>
          <a:p>
            <a:pPr lvl="1"/>
            <a:r>
              <a:rPr lang="en-US" dirty="0">
                <a:sym typeface="Huawei Sans" panose="020C0503030203020204" pitchFamily="34" charset="0"/>
              </a:rPr>
              <a:t>The KNN algorithm generally adopts the majority voting method for classification prediction and the average value method for regression prediction.</a:t>
            </a:r>
          </a:p>
          <a:p>
            <a:r>
              <a:rPr lang="en-US" dirty="0">
                <a:sym typeface="Huawei Sans" panose="020C0503030203020204" pitchFamily="34" charset="0"/>
              </a:rPr>
              <a:t>KNN requires a huge number of computations.</a:t>
            </a:r>
          </a:p>
          <a:p>
            <a:endParaRPr lang="zh-CN" altLang="en-US" dirty="0">
              <a:sym typeface="Huawei Sans" panose="020C0503030203020204" pitchFamily="34" charset="0"/>
            </a:endParaRPr>
          </a:p>
        </p:txBody>
      </p:sp>
      <p:sp>
        <p:nvSpPr>
          <p:cNvPr id="5" name="object 5"/>
          <p:cNvSpPr/>
          <p:nvPr/>
        </p:nvSpPr>
        <p:spPr>
          <a:xfrm>
            <a:off x="7689273" y="2128848"/>
            <a:ext cx="4233307" cy="3174979"/>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1143628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KNN Algorithm (3)</a:t>
            </a:r>
          </a:p>
        </p:txBody>
      </p:sp>
      <p:sp>
        <p:nvSpPr>
          <p:cNvPr id="9" name="文本占位符 8"/>
          <p:cNvSpPr>
            <a:spLocks noGrp="1"/>
          </p:cNvSpPr>
          <p:nvPr>
            <p:ph type="body" sz="quarter" idx="10"/>
          </p:nvPr>
        </p:nvSpPr>
        <p:spPr>
          <a:xfrm>
            <a:off x="731838" y="1052514"/>
            <a:ext cx="10728326" cy="1718515"/>
          </a:xfrm>
        </p:spPr>
        <p:txBody>
          <a:bodyPr/>
          <a:lstStyle/>
          <a:p>
            <a:r>
              <a:rPr lang="en-US" sz="1800" dirty="0">
                <a:sym typeface="Huawei Sans" panose="020C0503030203020204" pitchFamily="34" charset="0"/>
              </a:rPr>
              <a:t>Generally, a larger k value reduces the impact of noise on classification, but obfuscates the boundary between classes.</a:t>
            </a:r>
          </a:p>
          <a:p>
            <a:pPr lvl="1"/>
            <a:r>
              <a:rPr lang="en-US" sz="1600" dirty="0">
                <a:sym typeface="Huawei Sans" panose="020C0503030203020204" pitchFamily="34" charset="0"/>
              </a:rPr>
              <a:t>A larger k value means a higher probability of </a:t>
            </a:r>
            <a:r>
              <a:rPr lang="en-US" sz="1600" dirty="0" err="1">
                <a:sym typeface="Huawei Sans" panose="020C0503030203020204" pitchFamily="34" charset="0"/>
              </a:rPr>
              <a:t>underfitting</a:t>
            </a:r>
            <a:r>
              <a:rPr lang="en-US" sz="1600" dirty="0">
                <a:sym typeface="Huawei Sans" panose="020C0503030203020204" pitchFamily="34" charset="0"/>
              </a:rPr>
              <a:t> because the segmentation is too rough. A smaller k value means a higher probability of </a:t>
            </a:r>
            <a:r>
              <a:rPr lang="en-US" sz="1600" dirty="0" err="1">
                <a:sym typeface="Huawei Sans" panose="020C0503030203020204" pitchFamily="34" charset="0"/>
              </a:rPr>
              <a:t>overfitting</a:t>
            </a:r>
            <a:r>
              <a:rPr lang="en-US" sz="1600" dirty="0">
                <a:sym typeface="Huawei Sans" panose="020C0503030203020204" pitchFamily="34" charset="0"/>
              </a:rPr>
              <a:t> because the segmentation is too refined.</a:t>
            </a:r>
          </a:p>
        </p:txBody>
      </p:sp>
      <p:sp>
        <p:nvSpPr>
          <p:cNvPr id="4" name="object 4"/>
          <p:cNvSpPr/>
          <p:nvPr/>
        </p:nvSpPr>
        <p:spPr>
          <a:xfrm>
            <a:off x="2242875" y="2771029"/>
            <a:ext cx="3853125" cy="3429746"/>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文本框 9"/>
          <p:cNvSpPr txBox="1"/>
          <p:nvPr/>
        </p:nvSpPr>
        <p:spPr bwMode="auto">
          <a:xfrm>
            <a:off x="6096000" y="3716338"/>
            <a:ext cx="4500575" cy="131976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marL="342900" indent="-342900" fontAlgn="ctr">
              <a:buFont typeface="Arial" panose="020B0604020202020204" pitchFamily="34" charset="0"/>
              <a:buChar char="•"/>
            </a:pPr>
            <a:r>
              <a:rPr 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The boundary becomes smoother as the value of k increases.</a:t>
            </a:r>
          </a:p>
          <a:p>
            <a:pPr marL="342900" indent="-342900" fontAlgn="ctr">
              <a:buFont typeface="Arial" panose="020B0604020202020204" pitchFamily="34" charset="0"/>
              <a:buChar char="•"/>
            </a:pPr>
            <a:r>
              <a:rPr lang="en-US">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As the k value increases to infinity, all data points will eventually become all blue or all red.</a:t>
            </a:r>
          </a:p>
        </p:txBody>
      </p:sp>
    </p:spTree>
    <p:extLst>
      <p:ext uri="{BB962C8B-B14F-4D97-AF65-F5344CB8AC3E}">
        <p14:creationId xmlns:p14="http://schemas.microsoft.com/office/powerpoint/2010/main" val="353833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Ensemble Learning</a:t>
            </a:r>
          </a:p>
        </p:txBody>
      </p:sp>
      <p:sp>
        <p:nvSpPr>
          <p:cNvPr id="7" name="文本占位符 6"/>
          <p:cNvSpPr>
            <a:spLocks noGrp="1"/>
          </p:cNvSpPr>
          <p:nvPr>
            <p:ph type="body" sz="quarter" idx="10"/>
          </p:nvPr>
        </p:nvSpPr>
        <p:spPr>
          <a:xfrm>
            <a:off x="731838" y="1052514"/>
            <a:ext cx="10728326" cy="1997699"/>
          </a:xfrm>
        </p:spPr>
        <p:txBody>
          <a:bodyPr/>
          <a:lstStyle/>
          <a:p>
            <a:r>
              <a:rPr lang="en-US" sz="1600" dirty="0">
                <a:sym typeface="Huawei Sans" panose="020C0503030203020204" pitchFamily="34" charset="0"/>
              </a:rPr>
              <a:t>Ensemble learning is a machine learning paradigm in which multiple learners are trained and combined to solve the same problem. When multiple learners are used, the integrated generalization capability can be much stronger than that of a single learner.</a:t>
            </a:r>
          </a:p>
          <a:p>
            <a:r>
              <a:rPr lang="en-US" sz="1600" dirty="0">
                <a:sym typeface="Huawei Sans" panose="020C0503030203020204" pitchFamily="34" charset="0"/>
              </a:rPr>
              <a:t>If you ask a complex question to thousands of people at random and then summarize their answers, the summarized answer is better than an expert's answer in most cases. This is the wisdom of the masses.</a:t>
            </a:r>
          </a:p>
          <a:p>
            <a:endParaRPr lang="zh-CN" altLang="en-US" sz="1600" dirty="0">
              <a:sym typeface="Huawei Sans" panose="020C0503030203020204" pitchFamily="34" charset="0"/>
            </a:endParaRPr>
          </a:p>
        </p:txBody>
      </p:sp>
      <p:sp>
        <p:nvSpPr>
          <p:cNvPr id="13" name="object 30"/>
          <p:cNvSpPr txBox="1"/>
          <p:nvPr/>
        </p:nvSpPr>
        <p:spPr>
          <a:xfrm>
            <a:off x="6819112" y="3968526"/>
            <a:ext cx="792088" cy="216024"/>
          </a:xfrm>
          <a:prstGeom prst="rect">
            <a:avLst/>
          </a:prstGeom>
          <a:solidFill>
            <a:srgbClr val="82CC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Dataset m</a:t>
            </a:r>
          </a:p>
        </p:txBody>
      </p:sp>
      <p:sp>
        <p:nvSpPr>
          <p:cNvPr id="14" name="object 30"/>
          <p:cNvSpPr txBox="1"/>
          <p:nvPr/>
        </p:nvSpPr>
        <p:spPr>
          <a:xfrm>
            <a:off x="3690447" y="4724610"/>
            <a:ext cx="720080" cy="244561"/>
          </a:xfrm>
          <a:prstGeom prst="rect">
            <a:avLst/>
          </a:prstGeom>
          <a:solidFill>
            <a:srgbClr val="00B9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Model 1</a:t>
            </a:r>
          </a:p>
        </p:txBody>
      </p:sp>
      <p:sp>
        <p:nvSpPr>
          <p:cNvPr id="15" name="object 30"/>
          <p:cNvSpPr txBox="1"/>
          <p:nvPr/>
        </p:nvSpPr>
        <p:spPr>
          <a:xfrm>
            <a:off x="4894486" y="4724610"/>
            <a:ext cx="720080" cy="244561"/>
          </a:xfrm>
          <a:prstGeom prst="rect">
            <a:avLst/>
          </a:prstGeom>
          <a:solidFill>
            <a:srgbClr val="00B9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Model 2</a:t>
            </a:r>
          </a:p>
        </p:txBody>
      </p:sp>
      <p:sp>
        <p:nvSpPr>
          <p:cNvPr id="16" name="object 30"/>
          <p:cNvSpPr txBox="1"/>
          <p:nvPr/>
        </p:nvSpPr>
        <p:spPr>
          <a:xfrm>
            <a:off x="6874166" y="4724609"/>
            <a:ext cx="720080" cy="244561"/>
          </a:xfrm>
          <a:prstGeom prst="rect">
            <a:avLst/>
          </a:prstGeom>
          <a:solidFill>
            <a:srgbClr val="00B9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Model m</a:t>
            </a:r>
          </a:p>
        </p:txBody>
      </p:sp>
      <p:sp>
        <p:nvSpPr>
          <p:cNvPr id="17" name="object 30"/>
          <p:cNvSpPr txBox="1"/>
          <p:nvPr/>
        </p:nvSpPr>
        <p:spPr>
          <a:xfrm>
            <a:off x="4862854" y="5617106"/>
            <a:ext cx="720080" cy="392386"/>
          </a:xfrm>
          <a:prstGeom prst="rect">
            <a:avLst/>
          </a:prstGeom>
          <a:solidFill>
            <a:srgbClr val="008E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Model synthesis</a:t>
            </a:r>
          </a:p>
        </p:txBody>
      </p:sp>
      <p:sp>
        <p:nvSpPr>
          <p:cNvPr id="18" name="object 30"/>
          <p:cNvSpPr txBox="1"/>
          <p:nvPr/>
        </p:nvSpPr>
        <p:spPr>
          <a:xfrm>
            <a:off x="7666254" y="5530020"/>
            <a:ext cx="540060" cy="392386"/>
          </a:xfrm>
          <a:prstGeom prst="rect">
            <a:avLst/>
          </a:prstGeom>
          <a:solidFill>
            <a:srgbClr val="FBA9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Large model</a:t>
            </a:r>
          </a:p>
        </p:txBody>
      </p:sp>
      <p:grpSp>
        <p:nvGrpSpPr>
          <p:cNvPr id="6" name="组合 5"/>
          <p:cNvGrpSpPr/>
          <p:nvPr/>
        </p:nvGrpSpPr>
        <p:grpSpPr>
          <a:xfrm>
            <a:off x="3182482" y="3050213"/>
            <a:ext cx="6008982" cy="3348794"/>
            <a:chOff x="3314913" y="3177895"/>
            <a:chExt cx="6008982" cy="3348794"/>
          </a:xfrm>
        </p:grpSpPr>
        <p:sp>
          <p:nvSpPr>
            <p:cNvPr id="4" name="object 4"/>
            <p:cNvSpPr/>
            <p:nvPr/>
          </p:nvSpPr>
          <p:spPr>
            <a:xfrm>
              <a:off x="3314913" y="3177895"/>
              <a:ext cx="6008982" cy="3348794"/>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椭圆 4"/>
            <p:cNvSpPr/>
            <p:nvPr/>
          </p:nvSpPr>
          <p:spPr>
            <a:xfrm>
              <a:off x="5238750" y="3427678"/>
              <a:ext cx="1042554" cy="268398"/>
            </a:xfrm>
            <a:prstGeom prst="ellipse">
              <a:avLst/>
            </a:prstGeom>
            <a:solidFill>
              <a:srgbClr val="B3D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grpSp>
      <p:sp>
        <p:nvSpPr>
          <p:cNvPr id="11" name="object 30"/>
          <p:cNvSpPr txBox="1"/>
          <p:nvPr/>
        </p:nvSpPr>
        <p:spPr>
          <a:xfrm>
            <a:off x="3660285" y="3978051"/>
            <a:ext cx="720080" cy="216024"/>
          </a:xfrm>
          <a:prstGeom prst="rect">
            <a:avLst/>
          </a:prstGeom>
          <a:solidFill>
            <a:srgbClr val="82CC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Dataset 1</a:t>
            </a:r>
          </a:p>
        </p:txBody>
      </p:sp>
      <p:sp>
        <p:nvSpPr>
          <p:cNvPr id="12" name="object 30"/>
          <p:cNvSpPr txBox="1"/>
          <p:nvPr/>
        </p:nvSpPr>
        <p:spPr>
          <a:xfrm>
            <a:off x="4884961" y="3978051"/>
            <a:ext cx="720080" cy="216024"/>
          </a:xfrm>
          <a:prstGeom prst="rect">
            <a:avLst/>
          </a:prstGeom>
          <a:solidFill>
            <a:srgbClr val="82CC00"/>
          </a:solidFill>
        </p:spPr>
        <p:txBody>
          <a:bodyPr vert="horz" wrap="square" lIns="0" tIns="0" rIns="0" bIns="0" rtlCol="0">
            <a:noAutofit/>
          </a:bodyPr>
          <a:lstStyle/>
          <a:p>
            <a:pPr marL="12700" algn="ctr" fontAlgn="ct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Dataset 2</a:t>
            </a:r>
          </a:p>
        </p:txBody>
      </p:sp>
      <p:sp>
        <p:nvSpPr>
          <p:cNvPr id="10" name="object 30"/>
          <p:cNvSpPr txBox="1"/>
          <p:nvPr/>
        </p:nvSpPr>
        <p:spPr>
          <a:xfrm>
            <a:off x="4978896" y="3320172"/>
            <a:ext cx="1208077" cy="215444"/>
          </a:xfrm>
          <a:prstGeom prst="rect">
            <a:avLst/>
          </a:prstGeom>
          <a:noFill/>
        </p:spPr>
        <p:txBody>
          <a:bodyPr vert="horz" wrap="square" lIns="0" tIns="0" rIns="0" bIns="0" rtlCol="0">
            <a:noAutofit/>
          </a:bodyPr>
          <a:lstStyle/>
          <a:p>
            <a:pPr marL="12700" algn="ctr" fontAlgn="ctr"/>
            <a:r>
              <a:rPr lang="en-US" sz="1400" b="1"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Training set</a:t>
            </a:r>
          </a:p>
        </p:txBody>
      </p:sp>
    </p:spTree>
    <p:extLst>
      <p:ext uri="{BB962C8B-B14F-4D97-AF65-F5344CB8AC3E}">
        <p14:creationId xmlns:p14="http://schemas.microsoft.com/office/powerpoint/2010/main" val="300259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wrap="square">
            <a:noAutofit/>
          </a:bodyPr>
          <a:lstStyle/>
          <a:p>
            <a:r>
              <a:rPr lang="en-US" dirty="0">
                <a:sym typeface="Huawei Sans" panose="020C0503030203020204" pitchFamily="34" charset="0"/>
              </a:rPr>
              <a:t>Machine Learning Algorithm Overview</a:t>
            </a:r>
          </a:p>
        </p:txBody>
      </p:sp>
      <p:sp>
        <p:nvSpPr>
          <p:cNvPr id="3" name="object 3"/>
          <p:cNvSpPr/>
          <p:nvPr/>
        </p:nvSpPr>
        <p:spPr>
          <a:xfrm>
            <a:off x="2883227" y="1556792"/>
            <a:ext cx="6525289" cy="1719248"/>
          </a:xfrm>
          <a:prstGeom prst="rect">
            <a:avLst/>
          </a:prstGeom>
          <a:blipFill>
            <a:blip r:embed="rId3" cstate="print"/>
            <a:stretch>
              <a:fillRect/>
            </a:stretch>
          </a:blipFill>
        </p:spPr>
        <p:txBody>
          <a:bodyPr wrap="square" lIns="0" tIns="0" rIns="0" bIns="0" rtlCol="0">
            <a:noAutofit/>
          </a:bodyPr>
          <a:lstStyle/>
          <a:p>
            <a:pPr fontAlgn="ctr"/>
            <a:endParaRPr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 name="object 4"/>
          <p:cNvSpPr txBox="1"/>
          <p:nvPr/>
        </p:nvSpPr>
        <p:spPr>
          <a:xfrm>
            <a:off x="3768838" y="2350368"/>
            <a:ext cx="1429208" cy="246221"/>
          </a:xfrm>
          <a:prstGeom prst="rect">
            <a:avLst/>
          </a:prstGeom>
        </p:spPr>
        <p:txBody>
          <a:bodyPr vert="horz" wrap="square" lIns="0" tIns="0" rIns="0" bIns="0" rtlCol="0">
            <a:noAutofit/>
          </a:bodyPr>
          <a:lstStyle/>
          <a:p>
            <a:pPr marL="12700" algn="ctr" fontAlgn="ctr">
              <a:lnSpc>
                <a:spcPct val="1000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Supervised learning</a:t>
            </a:r>
          </a:p>
        </p:txBody>
      </p:sp>
      <p:sp>
        <p:nvSpPr>
          <p:cNvPr id="5" name="object 5"/>
          <p:cNvSpPr txBox="1"/>
          <p:nvPr/>
        </p:nvSpPr>
        <p:spPr>
          <a:xfrm>
            <a:off x="6879436" y="2314364"/>
            <a:ext cx="1598245" cy="246221"/>
          </a:xfrm>
          <a:prstGeom prst="rect">
            <a:avLst/>
          </a:prstGeom>
        </p:spPr>
        <p:txBody>
          <a:bodyPr vert="horz" wrap="square" lIns="0" tIns="0" rIns="0" bIns="0" rtlCol="0">
            <a:noAutofit/>
          </a:bodyPr>
          <a:lstStyle/>
          <a:p>
            <a:pPr marL="12700" algn="ctr" fontAlgn="ctr">
              <a:lnSpc>
                <a:spcPct val="1000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Unsupervised learning</a:t>
            </a:r>
          </a:p>
        </p:txBody>
      </p:sp>
      <p:sp>
        <p:nvSpPr>
          <p:cNvPr id="6" name="object 6"/>
          <p:cNvSpPr txBox="1"/>
          <p:nvPr/>
        </p:nvSpPr>
        <p:spPr>
          <a:xfrm>
            <a:off x="6632796" y="2989552"/>
            <a:ext cx="791178" cy="246221"/>
          </a:xfrm>
          <a:prstGeom prst="rect">
            <a:avLst/>
          </a:prstGeom>
        </p:spPr>
        <p:txBody>
          <a:bodyPr vert="horz" wrap="square" lIns="0" tIns="0" rIns="0" bIns="0" rtlCol="0">
            <a:noAutofit/>
          </a:bodyPr>
          <a:lstStyle/>
          <a:p>
            <a:pPr marL="12700" algn="ctr" fontAlgn="ctr">
              <a:lnSpc>
                <a:spcPct val="1000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Clustering</a:t>
            </a:r>
          </a:p>
        </p:txBody>
      </p:sp>
      <p:sp>
        <p:nvSpPr>
          <p:cNvPr id="7" name="object 7"/>
          <p:cNvSpPr txBox="1"/>
          <p:nvPr/>
        </p:nvSpPr>
        <p:spPr>
          <a:xfrm>
            <a:off x="3114888" y="2989552"/>
            <a:ext cx="1088894" cy="246221"/>
          </a:xfrm>
          <a:prstGeom prst="rect">
            <a:avLst/>
          </a:prstGeom>
        </p:spPr>
        <p:txBody>
          <a:bodyPr vert="horz" wrap="square" lIns="0" tIns="0" rIns="0" bIns="0" rtlCol="0">
            <a:noAutofit/>
          </a:bodyPr>
          <a:lstStyle/>
          <a:p>
            <a:pPr marL="12700" algn="ctr" fontAlgn="ctr">
              <a:lnSpc>
                <a:spcPct val="1000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Classification</a:t>
            </a:r>
          </a:p>
        </p:txBody>
      </p:sp>
      <p:sp>
        <p:nvSpPr>
          <p:cNvPr id="8" name="object 8"/>
          <p:cNvSpPr txBox="1"/>
          <p:nvPr/>
        </p:nvSpPr>
        <p:spPr>
          <a:xfrm>
            <a:off x="4908374" y="2989552"/>
            <a:ext cx="767347" cy="246221"/>
          </a:xfrm>
          <a:prstGeom prst="rect">
            <a:avLst/>
          </a:prstGeom>
        </p:spPr>
        <p:txBody>
          <a:bodyPr vert="horz" wrap="square" lIns="0" tIns="0" rIns="0" bIns="0" rtlCol="0">
            <a:noAutofit/>
          </a:bodyPr>
          <a:lstStyle/>
          <a:p>
            <a:pPr marL="12700" algn="ctr" fontAlgn="ctr">
              <a:lnSpc>
                <a:spcPct val="1000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Regression</a:t>
            </a:r>
          </a:p>
        </p:txBody>
      </p:sp>
      <p:sp>
        <p:nvSpPr>
          <p:cNvPr id="9" name="object 9"/>
          <p:cNvSpPr txBox="1"/>
          <p:nvPr/>
        </p:nvSpPr>
        <p:spPr>
          <a:xfrm>
            <a:off x="5394597" y="1587034"/>
            <a:ext cx="1369200" cy="223837"/>
          </a:xfrm>
          <a:prstGeom prst="rect">
            <a:avLst/>
          </a:prstGeom>
        </p:spPr>
        <p:txBody>
          <a:bodyPr vert="horz" wrap="square" lIns="0" tIns="0" rIns="0" bIns="0" rtlCol="0">
            <a:noAutofit/>
          </a:bodyPr>
          <a:lstStyle/>
          <a:p>
            <a:pPr marL="12700" algn="ctr" fontAlgn="ctr">
              <a:lnSpc>
                <a:spcPct val="1000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Machine learning</a:t>
            </a:r>
          </a:p>
        </p:txBody>
      </p:sp>
      <p:sp>
        <p:nvSpPr>
          <p:cNvPr id="10" name="object 10"/>
          <p:cNvSpPr txBox="1"/>
          <p:nvPr/>
        </p:nvSpPr>
        <p:spPr>
          <a:xfrm>
            <a:off x="8280542" y="3000968"/>
            <a:ext cx="768350" cy="228326"/>
          </a:xfrm>
          <a:prstGeom prst="rect">
            <a:avLst/>
          </a:prstGeom>
        </p:spPr>
        <p:txBody>
          <a:bodyPr vert="horz" wrap="square" lIns="0" tIns="0" rIns="0" bIns="0" rtlCol="0">
            <a:noAutofit/>
          </a:bodyPr>
          <a:lstStyle/>
          <a:p>
            <a:pPr marL="127000" marR="5080" indent="-114300" algn="ctr" fontAlgn="ctr">
              <a:lnSpc>
                <a:spcPct val="102200"/>
              </a:lnSpc>
            </a:pPr>
            <a:r>
              <a:rPr lang="en-US" sz="12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Others</a:t>
            </a:r>
          </a:p>
        </p:txBody>
      </p:sp>
      <p:sp>
        <p:nvSpPr>
          <p:cNvPr id="11" name="object 11"/>
          <p:cNvSpPr/>
          <p:nvPr/>
        </p:nvSpPr>
        <p:spPr>
          <a:xfrm>
            <a:off x="2923232" y="3665167"/>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object 12"/>
          <p:cNvSpPr txBox="1"/>
          <p:nvPr/>
        </p:nvSpPr>
        <p:spPr>
          <a:xfrm>
            <a:off x="3396363" y="3764275"/>
            <a:ext cx="493919"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SVM</a:t>
            </a:r>
          </a:p>
        </p:txBody>
      </p:sp>
      <p:sp>
        <p:nvSpPr>
          <p:cNvPr id="13" name="object 13"/>
          <p:cNvSpPr/>
          <p:nvPr/>
        </p:nvSpPr>
        <p:spPr>
          <a:xfrm>
            <a:off x="2923232" y="5832319"/>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txBox="1"/>
          <p:nvPr/>
        </p:nvSpPr>
        <p:spPr>
          <a:xfrm>
            <a:off x="3114844" y="5913700"/>
            <a:ext cx="1056957"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Naive Bayes</a:t>
            </a:r>
          </a:p>
        </p:txBody>
      </p:sp>
      <p:sp>
        <p:nvSpPr>
          <p:cNvPr id="15" name="object 15"/>
          <p:cNvSpPr/>
          <p:nvPr/>
        </p:nvSpPr>
        <p:spPr>
          <a:xfrm>
            <a:off x="2923232" y="5465367"/>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txBox="1"/>
          <p:nvPr/>
        </p:nvSpPr>
        <p:spPr>
          <a:xfrm>
            <a:off x="3154055" y="5564527"/>
            <a:ext cx="978535"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KNN</a:t>
            </a:r>
          </a:p>
        </p:txBody>
      </p:sp>
      <p:sp>
        <p:nvSpPr>
          <p:cNvPr id="17" name="object 17"/>
          <p:cNvSpPr/>
          <p:nvPr/>
        </p:nvSpPr>
        <p:spPr>
          <a:xfrm>
            <a:off x="4546476" y="3304181"/>
            <a:ext cx="1440180" cy="360045"/>
          </a:xfrm>
          <a:custGeom>
            <a:avLst/>
            <a:gdLst/>
            <a:ahLst/>
            <a:cxnLst/>
            <a:rect l="l" t="t" r="r" b="b"/>
            <a:pathLst>
              <a:path w="1440179" h="360044">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object 18"/>
          <p:cNvSpPr txBox="1"/>
          <p:nvPr/>
        </p:nvSpPr>
        <p:spPr>
          <a:xfrm>
            <a:off x="4601363" y="3394190"/>
            <a:ext cx="1330406"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Linear regression</a:t>
            </a:r>
          </a:p>
        </p:txBody>
      </p:sp>
      <p:sp>
        <p:nvSpPr>
          <p:cNvPr id="19" name="object 19"/>
          <p:cNvSpPr/>
          <p:nvPr/>
        </p:nvSpPr>
        <p:spPr>
          <a:xfrm>
            <a:off x="4546476" y="4392164"/>
            <a:ext cx="1440180" cy="360045"/>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txBox="1"/>
          <p:nvPr/>
        </p:nvSpPr>
        <p:spPr>
          <a:xfrm>
            <a:off x="4742129" y="4490415"/>
            <a:ext cx="1048875"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Decision tree</a:t>
            </a:r>
          </a:p>
        </p:txBody>
      </p:sp>
      <p:sp>
        <p:nvSpPr>
          <p:cNvPr id="21" name="object 21"/>
          <p:cNvSpPr/>
          <p:nvPr/>
        </p:nvSpPr>
        <p:spPr>
          <a:xfrm>
            <a:off x="4546476" y="4032124"/>
            <a:ext cx="1440180" cy="360045"/>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22"/>
          <p:cNvSpPr txBox="1"/>
          <p:nvPr/>
        </p:nvSpPr>
        <p:spPr>
          <a:xfrm>
            <a:off x="4687192" y="4130804"/>
            <a:ext cx="1158749"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Neural network</a:t>
            </a:r>
          </a:p>
        </p:txBody>
      </p:sp>
      <p:sp>
        <p:nvSpPr>
          <p:cNvPr id="23" name="object 23"/>
          <p:cNvSpPr/>
          <p:nvPr/>
        </p:nvSpPr>
        <p:spPr>
          <a:xfrm>
            <a:off x="6299250" y="3313237"/>
            <a:ext cx="1440180" cy="360045"/>
          </a:xfrm>
          <a:custGeom>
            <a:avLst/>
            <a:gdLst/>
            <a:ahLst/>
            <a:cxnLst/>
            <a:rect l="l" t="t" r="r" b="b"/>
            <a:pathLst>
              <a:path w="1440179" h="360044">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object 24"/>
          <p:cNvSpPr txBox="1"/>
          <p:nvPr/>
        </p:nvSpPr>
        <p:spPr>
          <a:xfrm>
            <a:off x="6558812" y="3412772"/>
            <a:ext cx="921057"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K-means</a:t>
            </a:r>
          </a:p>
        </p:txBody>
      </p:sp>
      <p:sp>
        <p:nvSpPr>
          <p:cNvPr id="25" name="object 25"/>
          <p:cNvSpPr/>
          <p:nvPr/>
        </p:nvSpPr>
        <p:spPr>
          <a:xfrm>
            <a:off x="6299250" y="3672083"/>
            <a:ext cx="1440180" cy="396000"/>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object 26"/>
          <p:cNvSpPr txBox="1"/>
          <p:nvPr/>
        </p:nvSpPr>
        <p:spPr>
          <a:xfrm>
            <a:off x="6344376" y="3687081"/>
            <a:ext cx="1349929"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Hierarchical clustering</a:t>
            </a:r>
          </a:p>
        </p:txBody>
      </p:sp>
      <p:sp>
        <p:nvSpPr>
          <p:cNvPr id="27" name="object 27"/>
          <p:cNvSpPr/>
          <p:nvPr/>
        </p:nvSpPr>
        <p:spPr>
          <a:xfrm>
            <a:off x="2923232" y="4025207"/>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object 28"/>
          <p:cNvSpPr txBox="1"/>
          <p:nvPr/>
        </p:nvSpPr>
        <p:spPr>
          <a:xfrm>
            <a:off x="2982288" y="4123887"/>
            <a:ext cx="1322068"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Neural network</a:t>
            </a:r>
          </a:p>
        </p:txBody>
      </p:sp>
      <p:sp>
        <p:nvSpPr>
          <p:cNvPr id="29" name="object 29"/>
          <p:cNvSpPr/>
          <p:nvPr/>
        </p:nvSpPr>
        <p:spPr>
          <a:xfrm>
            <a:off x="2923232" y="3305127"/>
            <a:ext cx="1440180" cy="360045"/>
          </a:xfrm>
          <a:custGeom>
            <a:avLst/>
            <a:gdLst/>
            <a:ahLst/>
            <a:cxnLst/>
            <a:rect l="l" t="t" r="r" b="b"/>
            <a:pathLst>
              <a:path w="1440180" h="360044">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 name="object 30"/>
          <p:cNvSpPr txBox="1"/>
          <p:nvPr/>
        </p:nvSpPr>
        <p:spPr>
          <a:xfrm>
            <a:off x="2980444" y="3395137"/>
            <a:ext cx="1325757"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Logistic regression</a:t>
            </a:r>
          </a:p>
        </p:txBody>
      </p:sp>
      <p:sp>
        <p:nvSpPr>
          <p:cNvPr id="35" name="object 35"/>
          <p:cNvSpPr/>
          <p:nvPr/>
        </p:nvSpPr>
        <p:spPr>
          <a:xfrm>
            <a:off x="2923232" y="4385252"/>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6" name="object 36"/>
          <p:cNvSpPr txBox="1"/>
          <p:nvPr/>
        </p:nvSpPr>
        <p:spPr>
          <a:xfrm>
            <a:off x="3118885" y="4483503"/>
            <a:ext cx="1048875"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Decision tree</a:t>
            </a:r>
          </a:p>
        </p:txBody>
      </p:sp>
      <p:sp>
        <p:nvSpPr>
          <p:cNvPr id="37" name="object 37"/>
          <p:cNvSpPr/>
          <p:nvPr/>
        </p:nvSpPr>
        <p:spPr>
          <a:xfrm>
            <a:off x="7894083" y="3312044"/>
            <a:ext cx="1584198" cy="360045"/>
          </a:xfrm>
          <a:custGeom>
            <a:avLst/>
            <a:gdLst/>
            <a:ahLst/>
            <a:cxnLst/>
            <a:rect l="l" t="t" r="r" b="b"/>
            <a:pathLst>
              <a:path w="1440179" h="360044">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8" name="object 38"/>
          <p:cNvSpPr txBox="1"/>
          <p:nvPr/>
        </p:nvSpPr>
        <p:spPr>
          <a:xfrm>
            <a:off x="8072199" y="3412771"/>
            <a:ext cx="1227966"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Correlation rule</a:t>
            </a:r>
          </a:p>
        </p:txBody>
      </p:sp>
      <p:sp>
        <p:nvSpPr>
          <p:cNvPr id="41" name="object 41"/>
          <p:cNvSpPr/>
          <p:nvPr/>
        </p:nvSpPr>
        <p:spPr>
          <a:xfrm>
            <a:off x="2923232" y="4745287"/>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2" name="object 42"/>
          <p:cNvSpPr txBox="1"/>
          <p:nvPr/>
        </p:nvSpPr>
        <p:spPr>
          <a:xfrm>
            <a:off x="3001305" y="4843110"/>
            <a:ext cx="1284034"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Random forest</a:t>
            </a:r>
          </a:p>
        </p:txBody>
      </p:sp>
      <p:sp>
        <p:nvSpPr>
          <p:cNvPr id="43" name="object 43"/>
          <p:cNvSpPr/>
          <p:nvPr/>
        </p:nvSpPr>
        <p:spPr>
          <a:xfrm>
            <a:off x="4546476" y="4752204"/>
            <a:ext cx="1440180" cy="360045"/>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4" name="object 44"/>
          <p:cNvSpPr txBox="1"/>
          <p:nvPr/>
        </p:nvSpPr>
        <p:spPr>
          <a:xfrm>
            <a:off x="4688066" y="4850026"/>
            <a:ext cx="1157000"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Random forest</a:t>
            </a:r>
          </a:p>
        </p:txBody>
      </p:sp>
      <p:sp>
        <p:nvSpPr>
          <p:cNvPr id="47" name="object 47"/>
          <p:cNvSpPr/>
          <p:nvPr/>
        </p:nvSpPr>
        <p:spPr>
          <a:xfrm>
            <a:off x="6299250" y="4079749"/>
            <a:ext cx="1440180" cy="360045"/>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8" name="object 48"/>
          <p:cNvSpPr txBox="1"/>
          <p:nvPr/>
        </p:nvSpPr>
        <p:spPr>
          <a:xfrm>
            <a:off x="6281841" y="4066176"/>
            <a:ext cx="1474999"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Density-based clustering</a:t>
            </a:r>
          </a:p>
        </p:txBody>
      </p:sp>
      <p:sp>
        <p:nvSpPr>
          <p:cNvPr id="55" name="object 55"/>
          <p:cNvSpPr/>
          <p:nvPr/>
        </p:nvSpPr>
        <p:spPr>
          <a:xfrm>
            <a:off x="2923232" y="5105327"/>
            <a:ext cx="1440180" cy="360045"/>
          </a:xfrm>
          <a:custGeom>
            <a:avLst/>
            <a:gdLst/>
            <a:ahLst/>
            <a:cxnLst/>
            <a:rect l="l" t="t" r="r" b="b"/>
            <a:pathLst>
              <a:path w="1440180"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6" name="object 56"/>
          <p:cNvSpPr txBox="1"/>
          <p:nvPr/>
        </p:nvSpPr>
        <p:spPr>
          <a:xfrm>
            <a:off x="3132390" y="5205341"/>
            <a:ext cx="1021864"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GBDT</a:t>
            </a:r>
          </a:p>
        </p:txBody>
      </p:sp>
      <p:sp>
        <p:nvSpPr>
          <p:cNvPr id="57" name="object 57"/>
          <p:cNvSpPr/>
          <p:nvPr/>
        </p:nvSpPr>
        <p:spPr>
          <a:xfrm>
            <a:off x="4546476" y="5121188"/>
            <a:ext cx="1440180" cy="360045"/>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8" name="object 58"/>
          <p:cNvSpPr txBox="1"/>
          <p:nvPr/>
        </p:nvSpPr>
        <p:spPr>
          <a:xfrm>
            <a:off x="4802699" y="5221202"/>
            <a:ext cx="927735"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GBDT</a:t>
            </a:r>
          </a:p>
        </p:txBody>
      </p:sp>
      <p:sp>
        <p:nvSpPr>
          <p:cNvPr id="59" name="object 59"/>
          <p:cNvSpPr/>
          <p:nvPr/>
        </p:nvSpPr>
        <p:spPr>
          <a:xfrm>
            <a:off x="4546476" y="3672079"/>
            <a:ext cx="1440180" cy="360045"/>
          </a:xfrm>
          <a:custGeom>
            <a:avLst/>
            <a:gdLst/>
            <a:ahLst/>
            <a:cxnLst/>
            <a:rect l="l" t="t" r="r" b="b"/>
            <a:pathLst>
              <a:path w="1440179" h="360045">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algn="ct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0" name="object 60"/>
          <p:cNvSpPr txBox="1"/>
          <p:nvPr/>
        </p:nvSpPr>
        <p:spPr>
          <a:xfrm>
            <a:off x="5001136" y="3771187"/>
            <a:ext cx="530860"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SVM</a:t>
            </a:r>
          </a:p>
        </p:txBody>
      </p:sp>
      <p:sp>
        <p:nvSpPr>
          <p:cNvPr id="66" name="object 37"/>
          <p:cNvSpPr/>
          <p:nvPr/>
        </p:nvSpPr>
        <p:spPr>
          <a:xfrm>
            <a:off x="7894083" y="3672078"/>
            <a:ext cx="1584198" cy="396000"/>
          </a:xfrm>
          <a:custGeom>
            <a:avLst/>
            <a:gdLst/>
            <a:ahLst/>
            <a:cxnLst/>
            <a:rect l="l" t="t" r="r" b="b"/>
            <a:pathLst>
              <a:path w="1440179" h="360044">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7" name="object 38"/>
          <p:cNvSpPr txBox="1"/>
          <p:nvPr/>
        </p:nvSpPr>
        <p:spPr>
          <a:xfrm>
            <a:off x="7921617" y="3687081"/>
            <a:ext cx="1529130"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Principal component analysis (PCA)</a:t>
            </a:r>
          </a:p>
        </p:txBody>
      </p:sp>
      <p:sp>
        <p:nvSpPr>
          <p:cNvPr id="68" name="object 37"/>
          <p:cNvSpPr/>
          <p:nvPr/>
        </p:nvSpPr>
        <p:spPr>
          <a:xfrm>
            <a:off x="7894083" y="4079749"/>
            <a:ext cx="1584198" cy="360045"/>
          </a:xfrm>
          <a:custGeom>
            <a:avLst/>
            <a:gdLst/>
            <a:ahLst/>
            <a:cxnLst/>
            <a:rect l="l" t="t" r="r" b="b"/>
            <a:pathLst>
              <a:path w="1440179" h="360044">
                <a:moveTo>
                  <a:pt x="0" y="180000"/>
                </a:moveTo>
                <a:lnTo>
                  <a:pt x="6429" y="132148"/>
                </a:lnTo>
                <a:lnTo>
                  <a:pt x="24575" y="89150"/>
                </a:lnTo>
                <a:lnTo>
                  <a:pt x="52720" y="52720"/>
                </a:lnTo>
                <a:lnTo>
                  <a:pt x="89150" y="24575"/>
                </a:lnTo>
                <a:lnTo>
                  <a:pt x="132148" y="6429"/>
                </a:lnTo>
                <a:lnTo>
                  <a:pt x="180000" y="0"/>
                </a:lnTo>
                <a:lnTo>
                  <a:pt x="1260000" y="0"/>
                </a:lnTo>
                <a:lnTo>
                  <a:pt x="1307851" y="6429"/>
                </a:lnTo>
                <a:lnTo>
                  <a:pt x="1350849" y="24575"/>
                </a:lnTo>
                <a:lnTo>
                  <a:pt x="1387279" y="52720"/>
                </a:lnTo>
                <a:lnTo>
                  <a:pt x="1415424" y="89150"/>
                </a:lnTo>
                <a:lnTo>
                  <a:pt x="1433570" y="132148"/>
                </a:lnTo>
                <a:lnTo>
                  <a:pt x="1440000" y="180000"/>
                </a:lnTo>
                <a:lnTo>
                  <a:pt x="1433570" y="227851"/>
                </a:lnTo>
                <a:lnTo>
                  <a:pt x="1415424" y="270849"/>
                </a:lnTo>
                <a:lnTo>
                  <a:pt x="1387279" y="307279"/>
                </a:lnTo>
                <a:lnTo>
                  <a:pt x="1350849" y="335424"/>
                </a:lnTo>
                <a:lnTo>
                  <a:pt x="1307851" y="353570"/>
                </a:lnTo>
                <a:lnTo>
                  <a:pt x="1260000" y="360000"/>
                </a:lnTo>
                <a:lnTo>
                  <a:pt x="180000" y="360000"/>
                </a:lnTo>
                <a:lnTo>
                  <a:pt x="132148" y="353570"/>
                </a:lnTo>
                <a:lnTo>
                  <a:pt x="89150" y="335424"/>
                </a:lnTo>
                <a:lnTo>
                  <a:pt x="52720" y="307279"/>
                </a:lnTo>
                <a:lnTo>
                  <a:pt x="24575" y="270849"/>
                </a:lnTo>
                <a:lnTo>
                  <a:pt x="6429" y="227851"/>
                </a:lnTo>
                <a:lnTo>
                  <a:pt x="0" y="180000"/>
                </a:lnTo>
                <a:close/>
              </a:path>
            </a:pathLst>
          </a:custGeom>
          <a:ln w="6350">
            <a:solidFill>
              <a:srgbClr val="7F7F7F"/>
            </a:solidFill>
          </a:ln>
        </p:spPr>
        <p:txBody>
          <a:bodyPr wrap="square" lIns="0" tIns="0" rIns="0" bIns="0" rtlCol="0">
            <a:noAutofit/>
          </a:bodyPr>
          <a:lstStyle/>
          <a:p>
            <a:pPr fontAlgn="ctr"/>
            <a:endParaRPr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9" name="object 38"/>
          <p:cNvSpPr txBox="1"/>
          <p:nvPr/>
        </p:nvSpPr>
        <p:spPr>
          <a:xfrm>
            <a:off x="7966582" y="4066176"/>
            <a:ext cx="1439200" cy="246221"/>
          </a:xfrm>
          <a:prstGeom prst="rect">
            <a:avLst/>
          </a:prstGeom>
        </p:spPr>
        <p:txBody>
          <a:bodyPr vert="horz" wrap="square" lIns="0" tIns="0" rIns="0" bIns="0" rtlCol="0">
            <a:noAutofit/>
          </a:bodyPr>
          <a:lstStyle/>
          <a:p>
            <a:pPr marL="12700" algn="ctr" fontAlgn="ctr">
              <a:lnSpc>
                <a:spcPct val="100000"/>
              </a:lnSpc>
            </a:pPr>
            <a:r>
              <a:rPr lang="en-US" sz="12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Gaussian mixture model (GMM)</a:t>
            </a:r>
          </a:p>
        </p:txBody>
      </p:sp>
    </p:spTree>
    <p:extLst>
      <p:ext uri="{BB962C8B-B14F-4D97-AF65-F5344CB8AC3E}">
        <p14:creationId xmlns:p14="http://schemas.microsoft.com/office/powerpoint/2010/main" val="447110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Classification of Ensemble Learning</a:t>
            </a:r>
          </a:p>
        </p:txBody>
      </p:sp>
      <p:sp>
        <p:nvSpPr>
          <p:cNvPr id="4" name="object 4"/>
          <p:cNvSpPr/>
          <p:nvPr/>
        </p:nvSpPr>
        <p:spPr>
          <a:xfrm>
            <a:off x="1271464" y="3407559"/>
            <a:ext cx="1967230" cy="457200"/>
          </a:xfrm>
          <a:custGeom>
            <a:avLst/>
            <a:gdLst/>
            <a:ahLst/>
            <a:cxnLst/>
            <a:rect l="l" t="t" r="r" b="b"/>
            <a:pathLst>
              <a:path w="1967229" h="457200">
                <a:moveTo>
                  <a:pt x="1764250" y="0"/>
                </a:moveTo>
                <a:lnTo>
                  <a:pt x="202662" y="0"/>
                </a:lnTo>
                <a:lnTo>
                  <a:pt x="156194" y="5352"/>
                </a:lnTo>
                <a:lnTo>
                  <a:pt x="113536" y="20598"/>
                </a:lnTo>
                <a:lnTo>
                  <a:pt x="75907" y="44522"/>
                </a:lnTo>
                <a:lnTo>
                  <a:pt x="44522" y="75907"/>
                </a:lnTo>
                <a:lnTo>
                  <a:pt x="20598" y="113536"/>
                </a:lnTo>
                <a:lnTo>
                  <a:pt x="5352" y="156194"/>
                </a:lnTo>
                <a:lnTo>
                  <a:pt x="0" y="202662"/>
                </a:lnTo>
                <a:lnTo>
                  <a:pt x="0" y="254537"/>
                </a:lnTo>
                <a:lnTo>
                  <a:pt x="5352" y="301005"/>
                </a:lnTo>
                <a:lnTo>
                  <a:pt x="20598" y="343663"/>
                </a:lnTo>
                <a:lnTo>
                  <a:pt x="44522" y="381292"/>
                </a:lnTo>
                <a:lnTo>
                  <a:pt x="75907" y="412677"/>
                </a:lnTo>
                <a:lnTo>
                  <a:pt x="113536" y="436601"/>
                </a:lnTo>
                <a:lnTo>
                  <a:pt x="156194" y="451847"/>
                </a:lnTo>
                <a:lnTo>
                  <a:pt x="202662" y="457200"/>
                </a:lnTo>
                <a:lnTo>
                  <a:pt x="1764250" y="457200"/>
                </a:lnTo>
                <a:lnTo>
                  <a:pt x="1810719" y="451847"/>
                </a:lnTo>
                <a:lnTo>
                  <a:pt x="1853376" y="436601"/>
                </a:lnTo>
                <a:lnTo>
                  <a:pt x="1891006" y="412677"/>
                </a:lnTo>
                <a:lnTo>
                  <a:pt x="1922391" y="381292"/>
                </a:lnTo>
                <a:lnTo>
                  <a:pt x="1946314" y="343663"/>
                </a:lnTo>
                <a:lnTo>
                  <a:pt x="1961561" y="301005"/>
                </a:lnTo>
                <a:lnTo>
                  <a:pt x="1966913" y="254537"/>
                </a:lnTo>
                <a:lnTo>
                  <a:pt x="1966913" y="202662"/>
                </a:lnTo>
                <a:lnTo>
                  <a:pt x="1961561" y="156194"/>
                </a:lnTo>
                <a:lnTo>
                  <a:pt x="1946314" y="113536"/>
                </a:lnTo>
                <a:lnTo>
                  <a:pt x="1922391" y="75907"/>
                </a:lnTo>
                <a:lnTo>
                  <a:pt x="1891006" y="44522"/>
                </a:lnTo>
                <a:lnTo>
                  <a:pt x="1853376" y="20598"/>
                </a:lnTo>
                <a:lnTo>
                  <a:pt x="1810719" y="5352"/>
                </a:lnTo>
                <a:lnTo>
                  <a:pt x="1764250"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object 5"/>
          <p:cNvSpPr txBox="1"/>
          <p:nvPr/>
        </p:nvSpPr>
        <p:spPr>
          <a:xfrm>
            <a:off x="1375159" y="3491082"/>
            <a:ext cx="1768164" cy="307777"/>
          </a:xfrm>
          <a:prstGeom prst="rect">
            <a:avLst/>
          </a:prstGeom>
        </p:spPr>
        <p:txBody>
          <a:bodyPr vert="horz" wrap="square" lIns="0" tIns="0" rIns="0" bIns="0" rtlCol="0">
            <a:noAutofit/>
          </a:bodyPr>
          <a:lstStyle/>
          <a:p>
            <a:pPr marL="12700" fontAlgn="ctr">
              <a:lnSpc>
                <a:spcPct val="100000"/>
              </a:lnSpc>
            </a:pPr>
            <a:r>
              <a:rPr lang="en-US" sz="160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Ensemble learning</a:t>
            </a:r>
          </a:p>
        </p:txBody>
      </p:sp>
      <p:sp>
        <p:nvSpPr>
          <p:cNvPr id="6" name="object 6"/>
          <p:cNvSpPr/>
          <p:nvPr/>
        </p:nvSpPr>
        <p:spPr>
          <a:xfrm>
            <a:off x="3536757" y="2166338"/>
            <a:ext cx="1673740" cy="446405"/>
          </a:xfrm>
          <a:custGeom>
            <a:avLst/>
            <a:gdLst/>
            <a:ahLst/>
            <a:cxnLst/>
            <a:rect l="l" t="t" r="r" b="b"/>
            <a:pathLst>
              <a:path w="1576704" h="446405">
                <a:moveTo>
                  <a:pt x="1378571" y="0"/>
                </a:moveTo>
                <a:lnTo>
                  <a:pt x="197817" y="0"/>
                </a:lnTo>
                <a:lnTo>
                  <a:pt x="152459" y="5224"/>
                </a:lnTo>
                <a:lnTo>
                  <a:pt x="110822" y="20106"/>
                </a:lnTo>
                <a:lnTo>
                  <a:pt x="74092" y="43458"/>
                </a:lnTo>
                <a:lnTo>
                  <a:pt x="43458" y="74092"/>
                </a:lnTo>
                <a:lnTo>
                  <a:pt x="20106" y="110822"/>
                </a:lnTo>
                <a:lnTo>
                  <a:pt x="5224" y="152459"/>
                </a:lnTo>
                <a:lnTo>
                  <a:pt x="0" y="197817"/>
                </a:lnTo>
                <a:lnTo>
                  <a:pt x="0" y="248450"/>
                </a:lnTo>
                <a:lnTo>
                  <a:pt x="5224" y="293807"/>
                </a:lnTo>
                <a:lnTo>
                  <a:pt x="20106" y="335445"/>
                </a:lnTo>
                <a:lnTo>
                  <a:pt x="43458" y="372175"/>
                </a:lnTo>
                <a:lnTo>
                  <a:pt x="74092" y="402809"/>
                </a:lnTo>
                <a:lnTo>
                  <a:pt x="110822" y="426161"/>
                </a:lnTo>
                <a:lnTo>
                  <a:pt x="152459" y="441043"/>
                </a:lnTo>
                <a:lnTo>
                  <a:pt x="197817" y="446267"/>
                </a:lnTo>
                <a:lnTo>
                  <a:pt x="1378571" y="446267"/>
                </a:lnTo>
                <a:lnTo>
                  <a:pt x="1423928" y="441043"/>
                </a:lnTo>
                <a:lnTo>
                  <a:pt x="1465565" y="426161"/>
                </a:lnTo>
                <a:lnTo>
                  <a:pt x="1502294" y="402809"/>
                </a:lnTo>
                <a:lnTo>
                  <a:pt x="1532929" y="372175"/>
                </a:lnTo>
                <a:lnTo>
                  <a:pt x="1556281" y="335445"/>
                </a:lnTo>
                <a:lnTo>
                  <a:pt x="1571162" y="293807"/>
                </a:lnTo>
                <a:lnTo>
                  <a:pt x="1576387" y="248450"/>
                </a:lnTo>
                <a:lnTo>
                  <a:pt x="1576387" y="197817"/>
                </a:lnTo>
                <a:lnTo>
                  <a:pt x="1571162" y="152459"/>
                </a:lnTo>
                <a:lnTo>
                  <a:pt x="1556281" y="110822"/>
                </a:lnTo>
                <a:lnTo>
                  <a:pt x="1532929" y="74092"/>
                </a:lnTo>
                <a:lnTo>
                  <a:pt x="1502294" y="43458"/>
                </a:lnTo>
                <a:lnTo>
                  <a:pt x="1465565" y="20106"/>
                </a:lnTo>
                <a:lnTo>
                  <a:pt x="1423928" y="5224"/>
                </a:lnTo>
                <a:lnTo>
                  <a:pt x="1378571"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txBox="1"/>
          <p:nvPr/>
        </p:nvSpPr>
        <p:spPr>
          <a:xfrm>
            <a:off x="4054489" y="2268926"/>
            <a:ext cx="999896" cy="215444"/>
          </a:xfrm>
          <a:prstGeom prst="rect">
            <a:avLst/>
          </a:prstGeom>
        </p:spPr>
        <p:txBody>
          <a:bodyPr vert="horz" wrap="square" lIns="0" tIns="0" rIns="0" bIns="0" rtlCol="0">
            <a:noAutofit/>
          </a:bodyPr>
          <a:lstStyle/>
          <a:p>
            <a:pPr marL="12700" fontAlgn="ctr">
              <a:lnSpc>
                <a:spcPct val="100000"/>
              </a:lnSpc>
            </a:pPr>
            <a:r>
              <a:rPr lang="en-US" sz="1400" b="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Bagging</a:t>
            </a:r>
          </a:p>
        </p:txBody>
      </p:sp>
      <p:sp>
        <p:nvSpPr>
          <p:cNvPr id="8" name="object 8"/>
          <p:cNvSpPr/>
          <p:nvPr/>
        </p:nvSpPr>
        <p:spPr>
          <a:xfrm>
            <a:off x="3536756" y="4674228"/>
            <a:ext cx="1812607" cy="446405"/>
          </a:xfrm>
          <a:custGeom>
            <a:avLst/>
            <a:gdLst/>
            <a:ahLst/>
            <a:cxnLst/>
            <a:rect l="l" t="t" r="r" b="b"/>
            <a:pathLst>
              <a:path w="1576704" h="446404">
                <a:moveTo>
                  <a:pt x="1378571" y="0"/>
                </a:moveTo>
                <a:lnTo>
                  <a:pt x="197817" y="0"/>
                </a:lnTo>
                <a:lnTo>
                  <a:pt x="152459" y="5224"/>
                </a:lnTo>
                <a:lnTo>
                  <a:pt x="110822" y="20106"/>
                </a:lnTo>
                <a:lnTo>
                  <a:pt x="74092" y="43458"/>
                </a:lnTo>
                <a:lnTo>
                  <a:pt x="43458" y="74092"/>
                </a:lnTo>
                <a:lnTo>
                  <a:pt x="20106" y="110822"/>
                </a:lnTo>
                <a:lnTo>
                  <a:pt x="5224" y="152459"/>
                </a:lnTo>
                <a:lnTo>
                  <a:pt x="0" y="197817"/>
                </a:lnTo>
                <a:lnTo>
                  <a:pt x="0" y="248450"/>
                </a:lnTo>
                <a:lnTo>
                  <a:pt x="5224" y="293807"/>
                </a:lnTo>
                <a:lnTo>
                  <a:pt x="20106" y="335445"/>
                </a:lnTo>
                <a:lnTo>
                  <a:pt x="43458" y="372175"/>
                </a:lnTo>
                <a:lnTo>
                  <a:pt x="74092" y="402809"/>
                </a:lnTo>
                <a:lnTo>
                  <a:pt x="110822" y="426161"/>
                </a:lnTo>
                <a:lnTo>
                  <a:pt x="152459" y="441043"/>
                </a:lnTo>
                <a:lnTo>
                  <a:pt x="197817" y="446267"/>
                </a:lnTo>
                <a:lnTo>
                  <a:pt x="1378571" y="446267"/>
                </a:lnTo>
                <a:lnTo>
                  <a:pt x="1423928" y="441043"/>
                </a:lnTo>
                <a:lnTo>
                  <a:pt x="1465565" y="426161"/>
                </a:lnTo>
                <a:lnTo>
                  <a:pt x="1502294" y="402809"/>
                </a:lnTo>
                <a:lnTo>
                  <a:pt x="1532929" y="372175"/>
                </a:lnTo>
                <a:lnTo>
                  <a:pt x="1556281" y="335445"/>
                </a:lnTo>
                <a:lnTo>
                  <a:pt x="1571162" y="293807"/>
                </a:lnTo>
                <a:lnTo>
                  <a:pt x="1576387" y="248450"/>
                </a:lnTo>
                <a:lnTo>
                  <a:pt x="1576387" y="197817"/>
                </a:lnTo>
                <a:lnTo>
                  <a:pt x="1571162" y="152459"/>
                </a:lnTo>
                <a:lnTo>
                  <a:pt x="1556281" y="110822"/>
                </a:lnTo>
                <a:lnTo>
                  <a:pt x="1532929" y="74092"/>
                </a:lnTo>
                <a:lnTo>
                  <a:pt x="1502294" y="43458"/>
                </a:lnTo>
                <a:lnTo>
                  <a:pt x="1465565" y="20106"/>
                </a:lnTo>
                <a:lnTo>
                  <a:pt x="1423928" y="5224"/>
                </a:lnTo>
                <a:lnTo>
                  <a:pt x="1378571" y="0"/>
                </a:lnTo>
                <a:close/>
              </a:path>
            </a:pathLst>
          </a:custGeom>
          <a:solidFill>
            <a:srgbClr val="52B4E5"/>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txBox="1"/>
          <p:nvPr/>
        </p:nvSpPr>
        <p:spPr>
          <a:xfrm>
            <a:off x="4073246" y="4777431"/>
            <a:ext cx="885585" cy="215444"/>
          </a:xfrm>
          <a:prstGeom prst="rect">
            <a:avLst/>
          </a:prstGeom>
        </p:spPr>
        <p:txBody>
          <a:bodyPr vert="horz" wrap="square" lIns="0" tIns="0" rIns="0" bIns="0" rtlCol="0">
            <a:noAutofit/>
          </a:bodyPr>
          <a:lstStyle/>
          <a:p>
            <a:pPr marL="12700" fontAlgn="ctr">
              <a:lnSpc>
                <a:spcPct val="100000"/>
              </a:lnSpc>
            </a:pPr>
            <a:r>
              <a:rPr lang="en-US" sz="1400" b="1"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Boosting</a:t>
            </a:r>
          </a:p>
        </p:txBody>
      </p:sp>
      <p:sp>
        <p:nvSpPr>
          <p:cNvPr id="10" name="object 10"/>
          <p:cNvSpPr txBox="1"/>
          <p:nvPr/>
        </p:nvSpPr>
        <p:spPr>
          <a:xfrm>
            <a:off x="5696473" y="1671598"/>
            <a:ext cx="5321607" cy="1357744"/>
          </a:xfrm>
          <a:prstGeom prst="rect">
            <a:avLst/>
          </a:prstGeom>
        </p:spPr>
        <p:txBody>
          <a:bodyPr vert="horz" wrap="square" lIns="0" tIns="0" rIns="0" bIns="0" rtlCol="0">
            <a:noAutofit/>
          </a:bodyPr>
          <a:lstStyle/>
          <a:p>
            <a:pPr marL="12700" fontAlgn="ctr">
              <a:lnSpc>
                <a:spcPct val="100000"/>
              </a:lnSpc>
            </a:pPr>
            <a:r>
              <a:rPr lang="en-US" sz="16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Bagging (Random Forest)</a:t>
            </a:r>
          </a:p>
          <a:p>
            <a:pPr marL="184150" marR="5080" indent="-171450" fontAlgn="ctr">
              <a:lnSpc>
                <a:spcPct val="147300"/>
              </a:lnSpc>
              <a:spcBef>
                <a:spcPts val="70"/>
              </a:spcBef>
              <a:buFont typeface="Arial" panose="020B0604020202020204" pitchFamily="34" charset="0"/>
              <a:buChar char="•"/>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Independently builds several basic learners and then averages their predictions.</a:t>
            </a:r>
          </a:p>
          <a:p>
            <a:pPr marL="184150" marR="5080" indent="-171450" fontAlgn="ctr">
              <a:lnSpc>
                <a:spcPct val="147300"/>
              </a:lnSpc>
              <a:spcBef>
                <a:spcPts val="70"/>
              </a:spcBef>
              <a:buFont typeface="Arial" panose="020B0604020202020204" pitchFamily="34" charset="0"/>
              <a:buChar char="•"/>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On average, a composite learner is usually better than a single-base learner because of a smaller variance.</a:t>
            </a:r>
          </a:p>
        </p:txBody>
      </p:sp>
      <p:sp>
        <p:nvSpPr>
          <p:cNvPr id="11" name="object 11"/>
          <p:cNvSpPr txBox="1"/>
          <p:nvPr/>
        </p:nvSpPr>
        <p:spPr>
          <a:xfrm>
            <a:off x="5778949" y="4194961"/>
            <a:ext cx="4577080" cy="1339406"/>
          </a:xfrm>
          <a:prstGeom prst="rect">
            <a:avLst/>
          </a:prstGeom>
        </p:spPr>
        <p:txBody>
          <a:bodyPr vert="horz" wrap="square" lIns="0" tIns="0" rIns="0" bIns="0" rtlCol="0">
            <a:noAutofit/>
          </a:bodyPr>
          <a:lstStyle/>
          <a:p>
            <a:pPr marL="12700" fontAlgn="ctr">
              <a:lnSpc>
                <a:spcPct val="100000"/>
              </a:lnSpc>
            </a:pPr>
            <a:r>
              <a:rPr lang="en-US" sz="16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Boosting (</a:t>
            </a:r>
            <a:r>
              <a:rPr lang="en-US" sz="1600" b="1" dirty="0" err="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Adaboost</a:t>
            </a:r>
            <a:r>
              <a:rPr lang="en-US" sz="16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GBDT, and </a:t>
            </a:r>
            <a:r>
              <a:rPr lang="en-US" sz="1600" b="1" dirty="0" err="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XGboost</a:t>
            </a:r>
            <a:r>
              <a:rPr lang="en-US" sz="16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p>
          <a:p>
            <a:pPr marL="12700" marR="5080" fontAlgn="ctr">
              <a:lnSpc>
                <a:spcPct val="148200"/>
              </a:lnSpc>
              <a:spcBef>
                <a:spcPts val="35"/>
              </a:spcBef>
            </a:pPr>
            <a:r>
              <a:rPr lang="en-US" sz="16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Constructs basic learners in sequence to gradually reduce the bias of a composite learner. The composite learner can fit data well, which may also cause </a:t>
            </a:r>
            <a:r>
              <a:rPr lang="en-US" sz="1600" dirty="0" err="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overfitting</a:t>
            </a:r>
            <a:r>
              <a:rPr lang="en-US" sz="16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p>
        </p:txBody>
      </p:sp>
      <p:sp>
        <p:nvSpPr>
          <p:cNvPr id="13" name="object 13"/>
          <p:cNvSpPr/>
          <p:nvPr/>
        </p:nvSpPr>
        <p:spPr>
          <a:xfrm>
            <a:off x="5303912" y="1772816"/>
            <a:ext cx="236411" cy="1361299"/>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p:nvPr/>
        </p:nvSpPr>
        <p:spPr>
          <a:xfrm>
            <a:off x="5304103" y="1774497"/>
            <a:ext cx="236220" cy="1359619"/>
          </a:xfrm>
          <a:custGeom>
            <a:avLst/>
            <a:gdLst/>
            <a:ahLst/>
            <a:cxnLst/>
            <a:rect l="l" t="t" r="r" b="b"/>
            <a:pathLst>
              <a:path w="236220" h="948689">
                <a:moveTo>
                  <a:pt x="235843" y="0"/>
                </a:moveTo>
                <a:lnTo>
                  <a:pt x="189942" y="7374"/>
                </a:lnTo>
                <a:lnTo>
                  <a:pt x="152459" y="27486"/>
                </a:lnTo>
                <a:lnTo>
                  <a:pt x="127188" y="57315"/>
                </a:lnTo>
                <a:lnTo>
                  <a:pt x="117921" y="93843"/>
                </a:lnTo>
                <a:lnTo>
                  <a:pt x="117921" y="380289"/>
                </a:lnTo>
                <a:lnTo>
                  <a:pt x="108654" y="416817"/>
                </a:lnTo>
                <a:lnTo>
                  <a:pt x="83383" y="446646"/>
                </a:lnTo>
                <a:lnTo>
                  <a:pt x="45900" y="466758"/>
                </a:lnTo>
                <a:lnTo>
                  <a:pt x="0" y="474133"/>
                </a:lnTo>
                <a:lnTo>
                  <a:pt x="45900" y="481507"/>
                </a:lnTo>
                <a:lnTo>
                  <a:pt x="83383" y="501619"/>
                </a:lnTo>
                <a:lnTo>
                  <a:pt x="108654" y="531448"/>
                </a:lnTo>
                <a:lnTo>
                  <a:pt x="117921" y="567976"/>
                </a:lnTo>
                <a:lnTo>
                  <a:pt x="117921" y="854422"/>
                </a:lnTo>
                <a:lnTo>
                  <a:pt x="127188" y="890950"/>
                </a:lnTo>
                <a:lnTo>
                  <a:pt x="152459" y="920779"/>
                </a:lnTo>
                <a:lnTo>
                  <a:pt x="189942" y="940891"/>
                </a:lnTo>
                <a:lnTo>
                  <a:pt x="235843" y="948266"/>
                </a:lnTo>
              </a:path>
            </a:pathLst>
          </a:custGeom>
          <a:ln w="12700">
            <a:solidFill>
              <a:srgbClr val="52B4E5"/>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object 15"/>
          <p:cNvSpPr/>
          <p:nvPr/>
        </p:nvSpPr>
        <p:spPr>
          <a:xfrm>
            <a:off x="5386387" y="4290463"/>
            <a:ext cx="236411" cy="1358203"/>
          </a:xfrm>
          <a:prstGeom prst="rect">
            <a:avLst/>
          </a:prstGeom>
          <a:blipFill>
            <a:blip r:embed="rId4"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p:nvPr/>
        </p:nvSpPr>
        <p:spPr>
          <a:xfrm>
            <a:off x="5386578" y="4292228"/>
            <a:ext cx="236220" cy="1356437"/>
          </a:xfrm>
          <a:custGeom>
            <a:avLst/>
            <a:gdLst/>
            <a:ahLst/>
            <a:cxnLst/>
            <a:rect l="l" t="t" r="r" b="b"/>
            <a:pathLst>
              <a:path w="236220" h="948689">
                <a:moveTo>
                  <a:pt x="235843" y="0"/>
                </a:moveTo>
                <a:lnTo>
                  <a:pt x="189942" y="7374"/>
                </a:lnTo>
                <a:lnTo>
                  <a:pt x="152459" y="27486"/>
                </a:lnTo>
                <a:lnTo>
                  <a:pt x="127188" y="57315"/>
                </a:lnTo>
                <a:lnTo>
                  <a:pt x="117921" y="93843"/>
                </a:lnTo>
                <a:lnTo>
                  <a:pt x="117921" y="380289"/>
                </a:lnTo>
                <a:lnTo>
                  <a:pt x="108654" y="416817"/>
                </a:lnTo>
                <a:lnTo>
                  <a:pt x="83383" y="446646"/>
                </a:lnTo>
                <a:lnTo>
                  <a:pt x="45900" y="466758"/>
                </a:lnTo>
                <a:lnTo>
                  <a:pt x="0" y="474133"/>
                </a:lnTo>
                <a:lnTo>
                  <a:pt x="45900" y="481507"/>
                </a:lnTo>
                <a:lnTo>
                  <a:pt x="83383" y="501619"/>
                </a:lnTo>
                <a:lnTo>
                  <a:pt x="108654" y="531448"/>
                </a:lnTo>
                <a:lnTo>
                  <a:pt x="117921" y="567976"/>
                </a:lnTo>
                <a:lnTo>
                  <a:pt x="117921" y="854422"/>
                </a:lnTo>
                <a:lnTo>
                  <a:pt x="127188" y="890950"/>
                </a:lnTo>
                <a:lnTo>
                  <a:pt x="152459" y="920779"/>
                </a:lnTo>
                <a:lnTo>
                  <a:pt x="189942" y="940891"/>
                </a:lnTo>
                <a:lnTo>
                  <a:pt x="235843" y="948266"/>
                </a:lnTo>
              </a:path>
            </a:pathLst>
          </a:custGeom>
          <a:ln w="12700">
            <a:solidFill>
              <a:srgbClr val="52B4E5"/>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p:nvPr/>
        </p:nvSpPr>
        <p:spPr>
          <a:xfrm>
            <a:off x="3262816" y="2394910"/>
            <a:ext cx="249936" cy="2481072"/>
          </a:xfrm>
          <a:prstGeom prst="rect">
            <a:avLst/>
          </a:prstGeom>
          <a:blipFill>
            <a:blip r:embed="rId5"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object 18"/>
          <p:cNvSpPr/>
          <p:nvPr/>
        </p:nvSpPr>
        <p:spPr>
          <a:xfrm>
            <a:off x="3264651" y="2397114"/>
            <a:ext cx="246379" cy="2478405"/>
          </a:xfrm>
          <a:custGeom>
            <a:avLst/>
            <a:gdLst/>
            <a:ahLst/>
            <a:cxnLst/>
            <a:rect l="l" t="t" r="r" b="b"/>
            <a:pathLst>
              <a:path w="246379" h="2478404">
                <a:moveTo>
                  <a:pt x="245832" y="0"/>
                </a:moveTo>
                <a:lnTo>
                  <a:pt x="197987" y="7686"/>
                </a:lnTo>
                <a:lnTo>
                  <a:pt x="158917" y="28650"/>
                </a:lnTo>
                <a:lnTo>
                  <a:pt x="132575" y="59742"/>
                </a:lnTo>
                <a:lnTo>
                  <a:pt x="122916" y="97817"/>
                </a:lnTo>
                <a:lnTo>
                  <a:pt x="122916" y="1141228"/>
                </a:lnTo>
                <a:lnTo>
                  <a:pt x="113256" y="1179302"/>
                </a:lnTo>
                <a:lnTo>
                  <a:pt x="86914" y="1210395"/>
                </a:lnTo>
                <a:lnTo>
                  <a:pt x="47844" y="1231358"/>
                </a:lnTo>
                <a:lnTo>
                  <a:pt x="0" y="1239045"/>
                </a:lnTo>
                <a:lnTo>
                  <a:pt x="47844" y="1246732"/>
                </a:lnTo>
                <a:lnTo>
                  <a:pt x="86914" y="1267695"/>
                </a:lnTo>
                <a:lnTo>
                  <a:pt x="113256" y="1298788"/>
                </a:lnTo>
                <a:lnTo>
                  <a:pt x="122916" y="1336863"/>
                </a:lnTo>
                <a:lnTo>
                  <a:pt x="122916" y="2380274"/>
                </a:lnTo>
                <a:lnTo>
                  <a:pt x="132575" y="2418348"/>
                </a:lnTo>
                <a:lnTo>
                  <a:pt x="158917" y="2449441"/>
                </a:lnTo>
                <a:lnTo>
                  <a:pt x="197987" y="2470404"/>
                </a:lnTo>
                <a:lnTo>
                  <a:pt x="245832" y="2478091"/>
                </a:lnTo>
              </a:path>
            </a:pathLst>
          </a:custGeom>
          <a:ln w="12700">
            <a:solidFill>
              <a:srgbClr val="52B4E5"/>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1836332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dirty="0">
                <a:sym typeface="Huawei Sans" panose="020C0503030203020204" pitchFamily="34" charset="0"/>
              </a:rPr>
              <a:t>Ensemble </a:t>
            </a:r>
            <a:r>
              <a:rPr lang="en-US" altLang="zh-CN" dirty="0">
                <a:sym typeface="Huawei Sans" panose="020C0503030203020204" pitchFamily="34" charset="0"/>
              </a:rPr>
              <a:t>Methods in Machine</a:t>
            </a:r>
            <a:r>
              <a:rPr lang="en-US" dirty="0">
                <a:sym typeface="Huawei Sans" panose="020C0503030203020204" pitchFamily="34" charset="0"/>
              </a:rPr>
              <a:t> Learning (1)</a:t>
            </a:r>
          </a:p>
        </p:txBody>
      </p:sp>
      <p:sp>
        <p:nvSpPr>
          <p:cNvPr id="114" name="文本占位符 113"/>
          <p:cNvSpPr>
            <a:spLocks noGrp="1"/>
          </p:cNvSpPr>
          <p:nvPr>
            <p:ph type="body" sz="quarter" idx="10"/>
          </p:nvPr>
        </p:nvSpPr>
        <p:spPr>
          <a:xfrm>
            <a:off x="731838" y="1052514"/>
            <a:ext cx="10728326" cy="1464330"/>
          </a:xfrm>
        </p:spPr>
        <p:txBody>
          <a:bodyPr/>
          <a:lstStyle/>
          <a:p>
            <a:pPr algn="l"/>
            <a:r>
              <a:rPr lang="en-US" sz="1400" dirty="0">
                <a:sym typeface="Huawei Sans" panose="020C0503030203020204" pitchFamily="34" charset="0"/>
              </a:rPr>
              <a:t>Random forest = Bagging + CART decision tree</a:t>
            </a:r>
          </a:p>
          <a:p>
            <a:pPr algn="l"/>
            <a:r>
              <a:rPr lang="en-US" sz="1400" dirty="0">
                <a:sym typeface="Huawei Sans" panose="020C0503030203020204" pitchFamily="34" charset="0"/>
              </a:rPr>
              <a:t>Random forests build multiple decision trees and merge them together to make predictions more accurate  and stable.</a:t>
            </a:r>
          </a:p>
          <a:p>
            <a:pPr lvl="1"/>
            <a:r>
              <a:rPr lang="en-US" sz="1200" dirty="0">
                <a:sym typeface="Huawei Sans" panose="020C0503030203020204" pitchFamily="34" charset="0"/>
              </a:rPr>
              <a:t>Random forests can be used for classification and regression problems.</a:t>
            </a:r>
          </a:p>
        </p:txBody>
      </p:sp>
      <p:sp>
        <p:nvSpPr>
          <p:cNvPr id="5" name="object 5"/>
          <p:cNvSpPr/>
          <p:nvPr/>
        </p:nvSpPr>
        <p:spPr>
          <a:xfrm>
            <a:off x="7844930" y="3662254"/>
            <a:ext cx="1695450" cy="1695450"/>
          </a:xfrm>
          <a:custGeom>
            <a:avLst/>
            <a:gdLst/>
            <a:ahLst/>
            <a:cxnLst/>
            <a:rect l="l" t="t" r="r" b="b"/>
            <a:pathLst>
              <a:path w="1695450" h="1695450">
                <a:moveTo>
                  <a:pt x="847492" y="0"/>
                </a:moveTo>
                <a:lnTo>
                  <a:pt x="799400" y="1341"/>
                </a:lnTo>
                <a:lnTo>
                  <a:pt x="752013" y="5318"/>
                </a:lnTo>
                <a:lnTo>
                  <a:pt x="705400" y="11859"/>
                </a:lnTo>
                <a:lnTo>
                  <a:pt x="659634" y="20893"/>
                </a:lnTo>
                <a:lnTo>
                  <a:pt x="614787" y="32347"/>
                </a:lnTo>
                <a:lnTo>
                  <a:pt x="570930" y="46150"/>
                </a:lnTo>
                <a:lnTo>
                  <a:pt x="528134" y="62232"/>
                </a:lnTo>
                <a:lnTo>
                  <a:pt x="486472" y="80519"/>
                </a:lnTo>
                <a:lnTo>
                  <a:pt x="446014" y="100942"/>
                </a:lnTo>
                <a:lnTo>
                  <a:pt x="406832" y="123427"/>
                </a:lnTo>
                <a:lnTo>
                  <a:pt x="368998" y="147904"/>
                </a:lnTo>
                <a:lnTo>
                  <a:pt x="332583" y="174301"/>
                </a:lnTo>
                <a:lnTo>
                  <a:pt x="297659" y="202547"/>
                </a:lnTo>
                <a:lnTo>
                  <a:pt x="264297" y="232569"/>
                </a:lnTo>
                <a:lnTo>
                  <a:pt x="232569" y="264297"/>
                </a:lnTo>
                <a:lnTo>
                  <a:pt x="202547" y="297659"/>
                </a:lnTo>
                <a:lnTo>
                  <a:pt x="174301" y="332583"/>
                </a:lnTo>
                <a:lnTo>
                  <a:pt x="147904" y="368998"/>
                </a:lnTo>
                <a:lnTo>
                  <a:pt x="123427" y="406832"/>
                </a:lnTo>
                <a:lnTo>
                  <a:pt x="100942" y="446014"/>
                </a:lnTo>
                <a:lnTo>
                  <a:pt x="80519" y="486472"/>
                </a:lnTo>
                <a:lnTo>
                  <a:pt x="62232" y="528134"/>
                </a:lnTo>
                <a:lnTo>
                  <a:pt x="46150" y="570930"/>
                </a:lnTo>
                <a:lnTo>
                  <a:pt x="32347" y="614787"/>
                </a:lnTo>
                <a:lnTo>
                  <a:pt x="20893" y="659634"/>
                </a:lnTo>
                <a:lnTo>
                  <a:pt x="11859" y="705400"/>
                </a:lnTo>
                <a:lnTo>
                  <a:pt x="5318" y="752013"/>
                </a:lnTo>
                <a:lnTo>
                  <a:pt x="1341" y="799400"/>
                </a:lnTo>
                <a:lnTo>
                  <a:pt x="0" y="847492"/>
                </a:lnTo>
                <a:lnTo>
                  <a:pt x="1341" y="895584"/>
                </a:lnTo>
                <a:lnTo>
                  <a:pt x="5318" y="942972"/>
                </a:lnTo>
                <a:lnTo>
                  <a:pt x="11859" y="989584"/>
                </a:lnTo>
                <a:lnTo>
                  <a:pt x="20893" y="1035350"/>
                </a:lnTo>
                <a:lnTo>
                  <a:pt x="32347" y="1080197"/>
                </a:lnTo>
                <a:lnTo>
                  <a:pt x="46150" y="1124054"/>
                </a:lnTo>
                <a:lnTo>
                  <a:pt x="62232" y="1166850"/>
                </a:lnTo>
                <a:lnTo>
                  <a:pt x="80519" y="1208512"/>
                </a:lnTo>
                <a:lnTo>
                  <a:pt x="100942" y="1248970"/>
                </a:lnTo>
                <a:lnTo>
                  <a:pt x="123427" y="1288152"/>
                </a:lnTo>
                <a:lnTo>
                  <a:pt x="147904" y="1325986"/>
                </a:lnTo>
                <a:lnTo>
                  <a:pt x="174301" y="1362401"/>
                </a:lnTo>
                <a:lnTo>
                  <a:pt x="202547" y="1397325"/>
                </a:lnTo>
                <a:lnTo>
                  <a:pt x="232569" y="1430687"/>
                </a:lnTo>
                <a:lnTo>
                  <a:pt x="264297" y="1462415"/>
                </a:lnTo>
                <a:lnTo>
                  <a:pt x="297659" y="1492438"/>
                </a:lnTo>
                <a:lnTo>
                  <a:pt x="332583" y="1520683"/>
                </a:lnTo>
                <a:lnTo>
                  <a:pt x="368998" y="1547080"/>
                </a:lnTo>
                <a:lnTo>
                  <a:pt x="406832" y="1571557"/>
                </a:lnTo>
                <a:lnTo>
                  <a:pt x="446014" y="1594043"/>
                </a:lnTo>
                <a:lnTo>
                  <a:pt x="486472" y="1614465"/>
                </a:lnTo>
                <a:lnTo>
                  <a:pt x="528134" y="1632752"/>
                </a:lnTo>
                <a:lnTo>
                  <a:pt x="570930" y="1648834"/>
                </a:lnTo>
                <a:lnTo>
                  <a:pt x="614787" y="1662637"/>
                </a:lnTo>
                <a:lnTo>
                  <a:pt x="659634" y="1674092"/>
                </a:lnTo>
                <a:lnTo>
                  <a:pt x="705400" y="1683125"/>
                </a:lnTo>
                <a:lnTo>
                  <a:pt x="752013" y="1689666"/>
                </a:lnTo>
                <a:lnTo>
                  <a:pt x="799400" y="1693643"/>
                </a:lnTo>
                <a:lnTo>
                  <a:pt x="847492" y="1694985"/>
                </a:lnTo>
                <a:lnTo>
                  <a:pt x="895584" y="1693643"/>
                </a:lnTo>
                <a:lnTo>
                  <a:pt x="942972" y="1689666"/>
                </a:lnTo>
                <a:lnTo>
                  <a:pt x="989584" y="1683125"/>
                </a:lnTo>
                <a:lnTo>
                  <a:pt x="1035350" y="1674092"/>
                </a:lnTo>
                <a:lnTo>
                  <a:pt x="1080197" y="1662637"/>
                </a:lnTo>
                <a:lnTo>
                  <a:pt x="1124055" y="1648834"/>
                </a:lnTo>
                <a:lnTo>
                  <a:pt x="1166850" y="1632752"/>
                </a:lnTo>
                <a:lnTo>
                  <a:pt x="1208513" y="1614465"/>
                </a:lnTo>
                <a:lnTo>
                  <a:pt x="1248971" y="1594043"/>
                </a:lnTo>
                <a:lnTo>
                  <a:pt x="1288153" y="1571557"/>
                </a:lnTo>
                <a:lnTo>
                  <a:pt x="1325987" y="1547080"/>
                </a:lnTo>
                <a:lnTo>
                  <a:pt x="1362402" y="1520683"/>
                </a:lnTo>
                <a:lnTo>
                  <a:pt x="1397326" y="1492438"/>
                </a:lnTo>
                <a:lnTo>
                  <a:pt x="1430688" y="1462415"/>
                </a:lnTo>
                <a:lnTo>
                  <a:pt x="1462416" y="1430687"/>
                </a:lnTo>
                <a:lnTo>
                  <a:pt x="1492439" y="1397325"/>
                </a:lnTo>
                <a:lnTo>
                  <a:pt x="1520684" y="1362401"/>
                </a:lnTo>
                <a:lnTo>
                  <a:pt x="1547081" y="1325986"/>
                </a:lnTo>
                <a:lnTo>
                  <a:pt x="1571558" y="1288152"/>
                </a:lnTo>
                <a:lnTo>
                  <a:pt x="1594044" y="1248970"/>
                </a:lnTo>
                <a:lnTo>
                  <a:pt x="1614466" y="1208512"/>
                </a:lnTo>
                <a:lnTo>
                  <a:pt x="1632754" y="1166850"/>
                </a:lnTo>
                <a:lnTo>
                  <a:pt x="1648835" y="1124054"/>
                </a:lnTo>
                <a:lnTo>
                  <a:pt x="1662639" y="1080197"/>
                </a:lnTo>
                <a:lnTo>
                  <a:pt x="1674093" y="1035350"/>
                </a:lnTo>
                <a:lnTo>
                  <a:pt x="1683126" y="989584"/>
                </a:lnTo>
                <a:lnTo>
                  <a:pt x="1689667" y="942972"/>
                </a:lnTo>
                <a:lnTo>
                  <a:pt x="1693644" y="895584"/>
                </a:lnTo>
                <a:lnTo>
                  <a:pt x="1694986" y="847492"/>
                </a:lnTo>
                <a:lnTo>
                  <a:pt x="1693644" y="799400"/>
                </a:lnTo>
                <a:lnTo>
                  <a:pt x="1689667" y="752013"/>
                </a:lnTo>
                <a:lnTo>
                  <a:pt x="1683126" y="705400"/>
                </a:lnTo>
                <a:lnTo>
                  <a:pt x="1674093" y="659634"/>
                </a:lnTo>
                <a:lnTo>
                  <a:pt x="1662639" y="614787"/>
                </a:lnTo>
                <a:lnTo>
                  <a:pt x="1648835" y="570930"/>
                </a:lnTo>
                <a:lnTo>
                  <a:pt x="1632754" y="528134"/>
                </a:lnTo>
                <a:lnTo>
                  <a:pt x="1614466" y="486472"/>
                </a:lnTo>
                <a:lnTo>
                  <a:pt x="1594044" y="446014"/>
                </a:lnTo>
                <a:lnTo>
                  <a:pt x="1571558" y="406832"/>
                </a:lnTo>
                <a:lnTo>
                  <a:pt x="1547081" y="368998"/>
                </a:lnTo>
                <a:lnTo>
                  <a:pt x="1520684" y="332583"/>
                </a:lnTo>
                <a:lnTo>
                  <a:pt x="1492439" y="297659"/>
                </a:lnTo>
                <a:lnTo>
                  <a:pt x="1462416" y="264297"/>
                </a:lnTo>
                <a:lnTo>
                  <a:pt x="1430688" y="232569"/>
                </a:lnTo>
                <a:lnTo>
                  <a:pt x="1397326" y="202547"/>
                </a:lnTo>
                <a:lnTo>
                  <a:pt x="1362402" y="174301"/>
                </a:lnTo>
                <a:lnTo>
                  <a:pt x="1325987" y="147904"/>
                </a:lnTo>
                <a:lnTo>
                  <a:pt x="1288153" y="123427"/>
                </a:lnTo>
                <a:lnTo>
                  <a:pt x="1248971" y="100942"/>
                </a:lnTo>
                <a:lnTo>
                  <a:pt x="1208513" y="80519"/>
                </a:lnTo>
                <a:lnTo>
                  <a:pt x="1166850" y="62232"/>
                </a:lnTo>
                <a:lnTo>
                  <a:pt x="1124055" y="46150"/>
                </a:lnTo>
                <a:lnTo>
                  <a:pt x="1080197" y="32347"/>
                </a:lnTo>
                <a:lnTo>
                  <a:pt x="1035350" y="20893"/>
                </a:lnTo>
                <a:lnTo>
                  <a:pt x="989584" y="11859"/>
                </a:lnTo>
                <a:lnTo>
                  <a:pt x="942972" y="5318"/>
                </a:lnTo>
                <a:lnTo>
                  <a:pt x="895584" y="1341"/>
                </a:lnTo>
                <a:lnTo>
                  <a:pt x="847492" y="0"/>
                </a:lnTo>
                <a:close/>
              </a:path>
            </a:pathLst>
          </a:custGeom>
          <a:solidFill>
            <a:srgbClr val="FAFAFA"/>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object 6"/>
          <p:cNvSpPr/>
          <p:nvPr/>
        </p:nvSpPr>
        <p:spPr>
          <a:xfrm>
            <a:off x="1025655" y="4330621"/>
            <a:ext cx="1356095" cy="379730"/>
          </a:xfrm>
          <a:custGeom>
            <a:avLst/>
            <a:gdLst/>
            <a:ahLst/>
            <a:cxnLst/>
            <a:rect l="l" t="t" r="r" b="b"/>
            <a:pathLst>
              <a:path w="1304925" h="379729">
                <a:moveTo>
                  <a:pt x="1115122" y="0"/>
                </a:moveTo>
                <a:lnTo>
                  <a:pt x="189569" y="0"/>
                </a:lnTo>
                <a:lnTo>
                  <a:pt x="139174" y="6771"/>
                </a:lnTo>
                <a:lnTo>
                  <a:pt x="93890" y="25881"/>
                </a:lnTo>
                <a:lnTo>
                  <a:pt x="55523" y="55523"/>
                </a:lnTo>
                <a:lnTo>
                  <a:pt x="25881" y="93890"/>
                </a:lnTo>
                <a:lnTo>
                  <a:pt x="6771" y="139174"/>
                </a:lnTo>
                <a:lnTo>
                  <a:pt x="0" y="189570"/>
                </a:lnTo>
                <a:lnTo>
                  <a:pt x="6771" y="239965"/>
                </a:lnTo>
                <a:lnTo>
                  <a:pt x="25881" y="285249"/>
                </a:lnTo>
                <a:lnTo>
                  <a:pt x="55523" y="323616"/>
                </a:lnTo>
                <a:lnTo>
                  <a:pt x="93890" y="353258"/>
                </a:lnTo>
                <a:lnTo>
                  <a:pt x="139174" y="372369"/>
                </a:lnTo>
                <a:lnTo>
                  <a:pt x="189569" y="379140"/>
                </a:lnTo>
                <a:lnTo>
                  <a:pt x="1115122" y="379140"/>
                </a:lnTo>
                <a:lnTo>
                  <a:pt x="1165517" y="372369"/>
                </a:lnTo>
                <a:lnTo>
                  <a:pt x="1210801" y="353258"/>
                </a:lnTo>
                <a:lnTo>
                  <a:pt x="1249167" y="323616"/>
                </a:lnTo>
                <a:lnTo>
                  <a:pt x="1278809" y="285249"/>
                </a:lnTo>
                <a:lnTo>
                  <a:pt x="1297919" y="239965"/>
                </a:lnTo>
                <a:lnTo>
                  <a:pt x="1304691" y="189570"/>
                </a:lnTo>
                <a:lnTo>
                  <a:pt x="1297919" y="139174"/>
                </a:lnTo>
                <a:lnTo>
                  <a:pt x="1278809" y="93890"/>
                </a:lnTo>
                <a:lnTo>
                  <a:pt x="1249167" y="55523"/>
                </a:lnTo>
                <a:lnTo>
                  <a:pt x="1210801" y="25881"/>
                </a:lnTo>
                <a:lnTo>
                  <a:pt x="1165517" y="6771"/>
                </a:lnTo>
                <a:lnTo>
                  <a:pt x="1115122"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p:nvPr/>
        </p:nvSpPr>
        <p:spPr>
          <a:xfrm>
            <a:off x="1067300" y="4330621"/>
            <a:ext cx="1304925" cy="379730"/>
          </a:xfrm>
          <a:custGeom>
            <a:avLst/>
            <a:gdLst/>
            <a:ahLst/>
            <a:cxnLst/>
            <a:rect l="l" t="t" r="r" b="b"/>
            <a:pathLst>
              <a:path w="1304925" h="379729">
                <a:moveTo>
                  <a:pt x="0" y="189570"/>
                </a:moveTo>
                <a:lnTo>
                  <a:pt x="6771" y="139175"/>
                </a:lnTo>
                <a:lnTo>
                  <a:pt x="25881" y="93890"/>
                </a:lnTo>
                <a:lnTo>
                  <a:pt x="55523" y="55523"/>
                </a:lnTo>
                <a:lnTo>
                  <a:pt x="93890" y="25881"/>
                </a:lnTo>
                <a:lnTo>
                  <a:pt x="139174" y="6771"/>
                </a:lnTo>
                <a:lnTo>
                  <a:pt x="189569" y="0"/>
                </a:lnTo>
                <a:lnTo>
                  <a:pt x="1115122" y="0"/>
                </a:lnTo>
                <a:lnTo>
                  <a:pt x="1165517" y="6771"/>
                </a:lnTo>
                <a:lnTo>
                  <a:pt x="1210801" y="25881"/>
                </a:lnTo>
                <a:lnTo>
                  <a:pt x="1249168" y="55523"/>
                </a:lnTo>
                <a:lnTo>
                  <a:pt x="1278810" y="93890"/>
                </a:lnTo>
                <a:lnTo>
                  <a:pt x="1297920" y="139175"/>
                </a:lnTo>
                <a:lnTo>
                  <a:pt x="1304692" y="189570"/>
                </a:lnTo>
                <a:lnTo>
                  <a:pt x="1297920" y="239965"/>
                </a:lnTo>
                <a:lnTo>
                  <a:pt x="1278810" y="285250"/>
                </a:lnTo>
                <a:lnTo>
                  <a:pt x="1249168" y="323617"/>
                </a:lnTo>
                <a:lnTo>
                  <a:pt x="1210801" y="353259"/>
                </a:lnTo>
                <a:lnTo>
                  <a:pt x="1165517" y="372369"/>
                </a:lnTo>
                <a:lnTo>
                  <a:pt x="1115122" y="379141"/>
                </a:lnTo>
                <a:lnTo>
                  <a:pt x="189569" y="379141"/>
                </a:lnTo>
                <a:lnTo>
                  <a:pt x="139174" y="372369"/>
                </a:lnTo>
                <a:lnTo>
                  <a:pt x="93890" y="353259"/>
                </a:lnTo>
                <a:lnTo>
                  <a:pt x="55523" y="323617"/>
                </a:lnTo>
                <a:lnTo>
                  <a:pt x="25881" y="285250"/>
                </a:lnTo>
                <a:lnTo>
                  <a:pt x="6771" y="239965"/>
                </a:lnTo>
                <a:lnTo>
                  <a:pt x="0" y="189570"/>
                </a:lnTo>
                <a:close/>
              </a:path>
            </a:pathLst>
          </a:custGeom>
          <a:ln w="1270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8"/>
          <p:cNvSpPr txBox="1"/>
          <p:nvPr/>
        </p:nvSpPr>
        <p:spPr>
          <a:xfrm>
            <a:off x="1086935" y="4413272"/>
            <a:ext cx="1278184" cy="215444"/>
          </a:xfrm>
          <a:prstGeom prst="rect">
            <a:avLst/>
          </a:prstGeom>
        </p:spPr>
        <p:txBody>
          <a:bodyPr vert="horz" wrap="square" lIns="0" tIns="0" rIns="0" bIns="0" rtlCol="0">
            <a:noAutofit/>
          </a:bodyPr>
          <a:lstStyle/>
          <a:p>
            <a:pPr marL="12700" fontAlgn="ctr">
              <a:lnSpc>
                <a:spcPct val="100000"/>
              </a:lnSpc>
            </a:pPr>
            <a:r>
              <a:rPr lang="en-US" sz="1200" b="1">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All training data</a:t>
            </a:r>
          </a:p>
        </p:txBody>
      </p:sp>
      <p:sp>
        <p:nvSpPr>
          <p:cNvPr id="9" name="object 9"/>
          <p:cNvSpPr/>
          <p:nvPr/>
        </p:nvSpPr>
        <p:spPr>
          <a:xfrm>
            <a:off x="3055515" y="2908840"/>
            <a:ext cx="1271270" cy="546735"/>
          </a:xfrm>
          <a:custGeom>
            <a:avLst/>
            <a:gdLst/>
            <a:ahLst/>
            <a:cxnLst/>
            <a:rect l="l" t="t" r="r" b="b"/>
            <a:pathLst>
              <a:path w="1271270" h="546735">
                <a:moveTo>
                  <a:pt x="0" y="273205"/>
                </a:moveTo>
                <a:lnTo>
                  <a:pt x="12913" y="218144"/>
                </a:lnTo>
                <a:lnTo>
                  <a:pt x="49950" y="166861"/>
                </a:lnTo>
                <a:lnTo>
                  <a:pt x="108553" y="120453"/>
                </a:lnTo>
                <a:lnTo>
                  <a:pt x="145144" y="99421"/>
                </a:lnTo>
                <a:lnTo>
                  <a:pt x="186168" y="80019"/>
                </a:lnTo>
                <a:lnTo>
                  <a:pt x="231306" y="62386"/>
                </a:lnTo>
                <a:lnTo>
                  <a:pt x="280238" y="46659"/>
                </a:lnTo>
                <a:lnTo>
                  <a:pt x="332645" y="32974"/>
                </a:lnTo>
                <a:lnTo>
                  <a:pt x="388207" y="21469"/>
                </a:lnTo>
                <a:lnTo>
                  <a:pt x="446605" y="12282"/>
                </a:lnTo>
                <a:lnTo>
                  <a:pt x="507519" y="5550"/>
                </a:lnTo>
                <a:lnTo>
                  <a:pt x="570631" y="1410"/>
                </a:lnTo>
                <a:lnTo>
                  <a:pt x="635619" y="0"/>
                </a:lnTo>
                <a:lnTo>
                  <a:pt x="700607" y="1410"/>
                </a:lnTo>
                <a:lnTo>
                  <a:pt x="763718" y="5550"/>
                </a:lnTo>
                <a:lnTo>
                  <a:pt x="824633" y="12282"/>
                </a:lnTo>
                <a:lnTo>
                  <a:pt x="883031" y="21469"/>
                </a:lnTo>
                <a:lnTo>
                  <a:pt x="938593" y="32974"/>
                </a:lnTo>
                <a:lnTo>
                  <a:pt x="991000" y="46659"/>
                </a:lnTo>
                <a:lnTo>
                  <a:pt x="1039932" y="62386"/>
                </a:lnTo>
                <a:lnTo>
                  <a:pt x="1085070" y="80019"/>
                </a:lnTo>
                <a:lnTo>
                  <a:pt x="1126094" y="99421"/>
                </a:lnTo>
                <a:lnTo>
                  <a:pt x="1162685" y="120453"/>
                </a:lnTo>
                <a:lnTo>
                  <a:pt x="1194523" y="142979"/>
                </a:lnTo>
                <a:lnTo>
                  <a:pt x="1242662" y="191962"/>
                </a:lnTo>
                <a:lnTo>
                  <a:pt x="1267957" y="245271"/>
                </a:lnTo>
                <a:lnTo>
                  <a:pt x="1271239" y="273205"/>
                </a:lnTo>
                <a:lnTo>
                  <a:pt x="1267957" y="301138"/>
                </a:lnTo>
                <a:lnTo>
                  <a:pt x="1242662" y="354447"/>
                </a:lnTo>
                <a:lnTo>
                  <a:pt x="1194523" y="403430"/>
                </a:lnTo>
                <a:lnTo>
                  <a:pt x="1162685" y="425956"/>
                </a:lnTo>
                <a:lnTo>
                  <a:pt x="1126094" y="446988"/>
                </a:lnTo>
                <a:lnTo>
                  <a:pt x="1085070" y="466390"/>
                </a:lnTo>
                <a:lnTo>
                  <a:pt x="1039932" y="484023"/>
                </a:lnTo>
                <a:lnTo>
                  <a:pt x="991000" y="499750"/>
                </a:lnTo>
                <a:lnTo>
                  <a:pt x="938593" y="513435"/>
                </a:lnTo>
                <a:lnTo>
                  <a:pt x="883031" y="524940"/>
                </a:lnTo>
                <a:lnTo>
                  <a:pt x="824633" y="534127"/>
                </a:lnTo>
                <a:lnTo>
                  <a:pt x="763718" y="540859"/>
                </a:lnTo>
                <a:lnTo>
                  <a:pt x="700607" y="544999"/>
                </a:lnTo>
                <a:lnTo>
                  <a:pt x="635619" y="546410"/>
                </a:lnTo>
                <a:lnTo>
                  <a:pt x="570631" y="544999"/>
                </a:lnTo>
                <a:lnTo>
                  <a:pt x="507519" y="540859"/>
                </a:lnTo>
                <a:lnTo>
                  <a:pt x="446605" y="534127"/>
                </a:lnTo>
                <a:lnTo>
                  <a:pt x="388207" y="524940"/>
                </a:lnTo>
                <a:lnTo>
                  <a:pt x="332645" y="513435"/>
                </a:lnTo>
                <a:lnTo>
                  <a:pt x="280238" y="499750"/>
                </a:lnTo>
                <a:lnTo>
                  <a:pt x="231306" y="484023"/>
                </a:lnTo>
                <a:lnTo>
                  <a:pt x="186168" y="466390"/>
                </a:lnTo>
                <a:lnTo>
                  <a:pt x="145144" y="446988"/>
                </a:lnTo>
                <a:lnTo>
                  <a:pt x="108553" y="425956"/>
                </a:lnTo>
                <a:lnTo>
                  <a:pt x="76715" y="403430"/>
                </a:lnTo>
                <a:lnTo>
                  <a:pt x="28576" y="354447"/>
                </a:lnTo>
                <a:lnTo>
                  <a:pt x="3281" y="301138"/>
                </a:lnTo>
                <a:lnTo>
                  <a:pt x="0" y="273205"/>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object 10"/>
          <p:cNvSpPr txBox="1"/>
          <p:nvPr/>
        </p:nvSpPr>
        <p:spPr>
          <a:xfrm>
            <a:off x="3213028" y="3089335"/>
            <a:ext cx="997777" cy="172804"/>
          </a:xfrm>
          <a:prstGeom prst="rect">
            <a:avLst/>
          </a:prstGeom>
        </p:spPr>
        <p:txBody>
          <a:bodyPr vert="horz" wrap="square" lIns="0" tIns="0" rIns="0" bIns="0" rtlCol="0">
            <a:noAutofit/>
          </a:bodyPr>
          <a:lstStyle/>
          <a:p>
            <a:pPr marL="13335" marR="5080" indent="-1270" fontAlgn="ctr">
              <a:lnSpc>
                <a:spcPts val="13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 subset 1</a:t>
            </a:r>
          </a:p>
        </p:txBody>
      </p:sp>
      <p:sp>
        <p:nvSpPr>
          <p:cNvPr id="11" name="object 11"/>
          <p:cNvSpPr/>
          <p:nvPr/>
        </p:nvSpPr>
        <p:spPr>
          <a:xfrm>
            <a:off x="3055515" y="3795363"/>
            <a:ext cx="1271270" cy="546735"/>
          </a:xfrm>
          <a:custGeom>
            <a:avLst/>
            <a:gdLst/>
            <a:ahLst/>
            <a:cxnLst/>
            <a:rect l="l" t="t" r="r" b="b"/>
            <a:pathLst>
              <a:path w="1271270" h="546735">
                <a:moveTo>
                  <a:pt x="0" y="273205"/>
                </a:moveTo>
                <a:lnTo>
                  <a:pt x="12913" y="218144"/>
                </a:lnTo>
                <a:lnTo>
                  <a:pt x="49950" y="166861"/>
                </a:lnTo>
                <a:lnTo>
                  <a:pt x="108553" y="120453"/>
                </a:lnTo>
                <a:lnTo>
                  <a:pt x="145144" y="99421"/>
                </a:lnTo>
                <a:lnTo>
                  <a:pt x="186168" y="80019"/>
                </a:lnTo>
                <a:lnTo>
                  <a:pt x="231306" y="62386"/>
                </a:lnTo>
                <a:lnTo>
                  <a:pt x="280238" y="46659"/>
                </a:lnTo>
                <a:lnTo>
                  <a:pt x="332645" y="32974"/>
                </a:lnTo>
                <a:lnTo>
                  <a:pt x="388207" y="21469"/>
                </a:lnTo>
                <a:lnTo>
                  <a:pt x="446605" y="12282"/>
                </a:lnTo>
                <a:lnTo>
                  <a:pt x="507519" y="5550"/>
                </a:lnTo>
                <a:lnTo>
                  <a:pt x="570631" y="1410"/>
                </a:lnTo>
                <a:lnTo>
                  <a:pt x="635619" y="0"/>
                </a:lnTo>
                <a:lnTo>
                  <a:pt x="700607" y="1410"/>
                </a:lnTo>
                <a:lnTo>
                  <a:pt x="763718" y="5550"/>
                </a:lnTo>
                <a:lnTo>
                  <a:pt x="824633" y="12282"/>
                </a:lnTo>
                <a:lnTo>
                  <a:pt x="883031" y="21469"/>
                </a:lnTo>
                <a:lnTo>
                  <a:pt x="938593" y="32974"/>
                </a:lnTo>
                <a:lnTo>
                  <a:pt x="991000" y="46659"/>
                </a:lnTo>
                <a:lnTo>
                  <a:pt x="1039932" y="62386"/>
                </a:lnTo>
                <a:lnTo>
                  <a:pt x="1085070" y="80019"/>
                </a:lnTo>
                <a:lnTo>
                  <a:pt x="1126094" y="99421"/>
                </a:lnTo>
                <a:lnTo>
                  <a:pt x="1162685" y="120453"/>
                </a:lnTo>
                <a:lnTo>
                  <a:pt x="1194523" y="142979"/>
                </a:lnTo>
                <a:lnTo>
                  <a:pt x="1242662" y="191962"/>
                </a:lnTo>
                <a:lnTo>
                  <a:pt x="1267957" y="245271"/>
                </a:lnTo>
                <a:lnTo>
                  <a:pt x="1271239" y="273205"/>
                </a:lnTo>
                <a:lnTo>
                  <a:pt x="1267957" y="301138"/>
                </a:lnTo>
                <a:lnTo>
                  <a:pt x="1242662" y="354447"/>
                </a:lnTo>
                <a:lnTo>
                  <a:pt x="1194523" y="403430"/>
                </a:lnTo>
                <a:lnTo>
                  <a:pt x="1162685" y="425956"/>
                </a:lnTo>
                <a:lnTo>
                  <a:pt x="1126094" y="446988"/>
                </a:lnTo>
                <a:lnTo>
                  <a:pt x="1085070" y="466390"/>
                </a:lnTo>
                <a:lnTo>
                  <a:pt x="1039932" y="484023"/>
                </a:lnTo>
                <a:lnTo>
                  <a:pt x="991000" y="499750"/>
                </a:lnTo>
                <a:lnTo>
                  <a:pt x="938593" y="513435"/>
                </a:lnTo>
                <a:lnTo>
                  <a:pt x="883031" y="524940"/>
                </a:lnTo>
                <a:lnTo>
                  <a:pt x="824633" y="534127"/>
                </a:lnTo>
                <a:lnTo>
                  <a:pt x="763718" y="540859"/>
                </a:lnTo>
                <a:lnTo>
                  <a:pt x="700607" y="544999"/>
                </a:lnTo>
                <a:lnTo>
                  <a:pt x="635619" y="546410"/>
                </a:lnTo>
                <a:lnTo>
                  <a:pt x="570631" y="544999"/>
                </a:lnTo>
                <a:lnTo>
                  <a:pt x="507519" y="540859"/>
                </a:lnTo>
                <a:lnTo>
                  <a:pt x="446605" y="534127"/>
                </a:lnTo>
                <a:lnTo>
                  <a:pt x="388207" y="524940"/>
                </a:lnTo>
                <a:lnTo>
                  <a:pt x="332645" y="513435"/>
                </a:lnTo>
                <a:lnTo>
                  <a:pt x="280238" y="499750"/>
                </a:lnTo>
                <a:lnTo>
                  <a:pt x="231306" y="484023"/>
                </a:lnTo>
                <a:lnTo>
                  <a:pt x="186168" y="466390"/>
                </a:lnTo>
                <a:lnTo>
                  <a:pt x="145144" y="446988"/>
                </a:lnTo>
                <a:lnTo>
                  <a:pt x="108553" y="425956"/>
                </a:lnTo>
                <a:lnTo>
                  <a:pt x="76715" y="403430"/>
                </a:lnTo>
                <a:lnTo>
                  <a:pt x="28576" y="354447"/>
                </a:lnTo>
                <a:lnTo>
                  <a:pt x="3281" y="301138"/>
                </a:lnTo>
                <a:lnTo>
                  <a:pt x="0" y="273205"/>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object 13"/>
          <p:cNvSpPr/>
          <p:nvPr/>
        </p:nvSpPr>
        <p:spPr>
          <a:xfrm>
            <a:off x="3055515" y="5568406"/>
            <a:ext cx="1271270" cy="546735"/>
          </a:xfrm>
          <a:custGeom>
            <a:avLst/>
            <a:gdLst/>
            <a:ahLst/>
            <a:cxnLst/>
            <a:rect l="l" t="t" r="r" b="b"/>
            <a:pathLst>
              <a:path w="1271270" h="546735">
                <a:moveTo>
                  <a:pt x="0" y="273205"/>
                </a:moveTo>
                <a:lnTo>
                  <a:pt x="12913" y="218144"/>
                </a:lnTo>
                <a:lnTo>
                  <a:pt x="49950" y="166861"/>
                </a:lnTo>
                <a:lnTo>
                  <a:pt x="108553" y="120453"/>
                </a:lnTo>
                <a:lnTo>
                  <a:pt x="145144" y="99421"/>
                </a:lnTo>
                <a:lnTo>
                  <a:pt x="186168" y="80019"/>
                </a:lnTo>
                <a:lnTo>
                  <a:pt x="231306" y="62386"/>
                </a:lnTo>
                <a:lnTo>
                  <a:pt x="280238" y="46659"/>
                </a:lnTo>
                <a:lnTo>
                  <a:pt x="332645" y="32974"/>
                </a:lnTo>
                <a:lnTo>
                  <a:pt x="388207" y="21469"/>
                </a:lnTo>
                <a:lnTo>
                  <a:pt x="446605" y="12282"/>
                </a:lnTo>
                <a:lnTo>
                  <a:pt x="507519" y="5550"/>
                </a:lnTo>
                <a:lnTo>
                  <a:pt x="570631" y="1410"/>
                </a:lnTo>
                <a:lnTo>
                  <a:pt x="635619" y="0"/>
                </a:lnTo>
                <a:lnTo>
                  <a:pt x="700607" y="1410"/>
                </a:lnTo>
                <a:lnTo>
                  <a:pt x="763718" y="5550"/>
                </a:lnTo>
                <a:lnTo>
                  <a:pt x="824633" y="12282"/>
                </a:lnTo>
                <a:lnTo>
                  <a:pt x="883031" y="21469"/>
                </a:lnTo>
                <a:lnTo>
                  <a:pt x="938593" y="32974"/>
                </a:lnTo>
                <a:lnTo>
                  <a:pt x="991000" y="46659"/>
                </a:lnTo>
                <a:lnTo>
                  <a:pt x="1039932" y="62386"/>
                </a:lnTo>
                <a:lnTo>
                  <a:pt x="1085070" y="80019"/>
                </a:lnTo>
                <a:lnTo>
                  <a:pt x="1126094" y="99421"/>
                </a:lnTo>
                <a:lnTo>
                  <a:pt x="1162685" y="120453"/>
                </a:lnTo>
                <a:lnTo>
                  <a:pt x="1194523" y="142979"/>
                </a:lnTo>
                <a:lnTo>
                  <a:pt x="1242662" y="191962"/>
                </a:lnTo>
                <a:lnTo>
                  <a:pt x="1267957" y="245271"/>
                </a:lnTo>
                <a:lnTo>
                  <a:pt x="1271239" y="273205"/>
                </a:lnTo>
                <a:lnTo>
                  <a:pt x="1267957" y="301138"/>
                </a:lnTo>
                <a:lnTo>
                  <a:pt x="1242662" y="354447"/>
                </a:lnTo>
                <a:lnTo>
                  <a:pt x="1194523" y="403430"/>
                </a:lnTo>
                <a:lnTo>
                  <a:pt x="1162685" y="425956"/>
                </a:lnTo>
                <a:lnTo>
                  <a:pt x="1126094" y="446988"/>
                </a:lnTo>
                <a:lnTo>
                  <a:pt x="1085070" y="466390"/>
                </a:lnTo>
                <a:lnTo>
                  <a:pt x="1039932" y="484023"/>
                </a:lnTo>
                <a:lnTo>
                  <a:pt x="991000" y="499750"/>
                </a:lnTo>
                <a:lnTo>
                  <a:pt x="938593" y="513435"/>
                </a:lnTo>
                <a:lnTo>
                  <a:pt x="883031" y="524940"/>
                </a:lnTo>
                <a:lnTo>
                  <a:pt x="824633" y="534127"/>
                </a:lnTo>
                <a:lnTo>
                  <a:pt x="763718" y="540859"/>
                </a:lnTo>
                <a:lnTo>
                  <a:pt x="700607" y="544999"/>
                </a:lnTo>
                <a:lnTo>
                  <a:pt x="635619" y="546410"/>
                </a:lnTo>
                <a:lnTo>
                  <a:pt x="570631" y="544999"/>
                </a:lnTo>
                <a:lnTo>
                  <a:pt x="507519" y="540859"/>
                </a:lnTo>
                <a:lnTo>
                  <a:pt x="446605" y="534127"/>
                </a:lnTo>
                <a:lnTo>
                  <a:pt x="388207" y="524940"/>
                </a:lnTo>
                <a:lnTo>
                  <a:pt x="332645" y="513435"/>
                </a:lnTo>
                <a:lnTo>
                  <a:pt x="280238" y="499750"/>
                </a:lnTo>
                <a:lnTo>
                  <a:pt x="231306" y="484023"/>
                </a:lnTo>
                <a:lnTo>
                  <a:pt x="186168" y="466390"/>
                </a:lnTo>
                <a:lnTo>
                  <a:pt x="145144" y="446988"/>
                </a:lnTo>
                <a:lnTo>
                  <a:pt x="108553" y="425956"/>
                </a:lnTo>
                <a:lnTo>
                  <a:pt x="76715" y="403430"/>
                </a:lnTo>
                <a:lnTo>
                  <a:pt x="28576" y="354447"/>
                </a:lnTo>
                <a:lnTo>
                  <a:pt x="3281" y="301138"/>
                </a:lnTo>
                <a:lnTo>
                  <a:pt x="0" y="273205"/>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object 15"/>
          <p:cNvSpPr/>
          <p:nvPr/>
        </p:nvSpPr>
        <p:spPr>
          <a:xfrm>
            <a:off x="3055515" y="4681885"/>
            <a:ext cx="1271270" cy="546735"/>
          </a:xfrm>
          <a:custGeom>
            <a:avLst/>
            <a:gdLst/>
            <a:ahLst/>
            <a:cxnLst/>
            <a:rect l="l" t="t" r="r" b="b"/>
            <a:pathLst>
              <a:path w="1271270" h="546735">
                <a:moveTo>
                  <a:pt x="0" y="273205"/>
                </a:moveTo>
                <a:lnTo>
                  <a:pt x="12913" y="218144"/>
                </a:lnTo>
                <a:lnTo>
                  <a:pt x="49950" y="166861"/>
                </a:lnTo>
                <a:lnTo>
                  <a:pt x="108553" y="120453"/>
                </a:lnTo>
                <a:lnTo>
                  <a:pt x="145144" y="99421"/>
                </a:lnTo>
                <a:lnTo>
                  <a:pt x="186168" y="80019"/>
                </a:lnTo>
                <a:lnTo>
                  <a:pt x="231306" y="62386"/>
                </a:lnTo>
                <a:lnTo>
                  <a:pt x="280238" y="46659"/>
                </a:lnTo>
                <a:lnTo>
                  <a:pt x="332645" y="32974"/>
                </a:lnTo>
                <a:lnTo>
                  <a:pt x="388207" y="21469"/>
                </a:lnTo>
                <a:lnTo>
                  <a:pt x="446605" y="12282"/>
                </a:lnTo>
                <a:lnTo>
                  <a:pt x="507519" y="5550"/>
                </a:lnTo>
                <a:lnTo>
                  <a:pt x="570631" y="1410"/>
                </a:lnTo>
                <a:lnTo>
                  <a:pt x="635619" y="0"/>
                </a:lnTo>
                <a:lnTo>
                  <a:pt x="700607" y="1410"/>
                </a:lnTo>
                <a:lnTo>
                  <a:pt x="763718" y="5550"/>
                </a:lnTo>
                <a:lnTo>
                  <a:pt x="824633" y="12282"/>
                </a:lnTo>
                <a:lnTo>
                  <a:pt x="883031" y="21469"/>
                </a:lnTo>
                <a:lnTo>
                  <a:pt x="938593" y="32974"/>
                </a:lnTo>
                <a:lnTo>
                  <a:pt x="991000" y="46659"/>
                </a:lnTo>
                <a:lnTo>
                  <a:pt x="1039932" y="62386"/>
                </a:lnTo>
                <a:lnTo>
                  <a:pt x="1085070" y="80019"/>
                </a:lnTo>
                <a:lnTo>
                  <a:pt x="1126094" y="99421"/>
                </a:lnTo>
                <a:lnTo>
                  <a:pt x="1162685" y="120453"/>
                </a:lnTo>
                <a:lnTo>
                  <a:pt x="1194523" y="142979"/>
                </a:lnTo>
                <a:lnTo>
                  <a:pt x="1242662" y="191962"/>
                </a:lnTo>
                <a:lnTo>
                  <a:pt x="1267957" y="245271"/>
                </a:lnTo>
                <a:lnTo>
                  <a:pt x="1271239" y="273205"/>
                </a:lnTo>
                <a:lnTo>
                  <a:pt x="1267957" y="301138"/>
                </a:lnTo>
                <a:lnTo>
                  <a:pt x="1242662" y="354447"/>
                </a:lnTo>
                <a:lnTo>
                  <a:pt x="1194523" y="403430"/>
                </a:lnTo>
                <a:lnTo>
                  <a:pt x="1162685" y="425956"/>
                </a:lnTo>
                <a:lnTo>
                  <a:pt x="1126094" y="446988"/>
                </a:lnTo>
                <a:lnTo>
                  <a:pt x="1085070" y="466390"/>
                </a:lnTo>
                <a:lnTo>
                  <a:pt x="1039932" y="484023"/>
                </a:lnTo>
                <a:lnTo>
                  <a:pt x="991000" y="499750"/>
                </a:lnTo>
                <a:lnTo>
                  <a:pt x="938593" y="513435"/>
                </a:lnTo>
                <a:lnTo>
                  <a:pt x="883031" y="524940"/>
                </a:lnTo>
                <a:lnTo>
                  <a:pt x="824633" y="534127"/>
                </a:lnTo>
                <a:lnTo>
                  <a:pt x="763718" y="540859"/>
                </a:lnTo>
                <a:lnTo>
                  <a:pt x="700607" y="544999"/>
                </a:lnTo>
                <a:lnTo>
                  <a:pt x="635619" y="546410"/>
                </a:lnTo>
                <a:lnTo>
                  <a:pt x="570631" y="544999"/>
                </a:lnTo>
                <a:lnTo>
                  <a:pt x="507519" y="540859"/>
                </a:lnTo>
                <a:lnTo>
                  <a:pt x="446605" y="534127"/>
                </a:lnTo>
                <a:lnTo>
                  <a:pt x="388207" y="524940"/>
                </a:lnTo>
                <a:lnTo>
                  <a:pt x="332645" y="513435"/>
                </a:lnTo>
                <a:lnTo>
                  <a:pt x="280238" y="499750"/>
                </a:lnTo>
                <a:lnTo>
                  <a:pt x="231306" y="484023"/>
                </a:lnTo>
                <a:lnTo>
                  <a:pt x="186168" y="466390"/>
                </a:lnTo>
                <a:lnTo>
                  <a:pt x="145144" y="446988"/>
                </a:lnTo>
                <a:lnTo>
                  <a:pt x="108553" y="425956"/>
                </a:lnTo>
                <a:lnTo>
                  <a:pt x="76715" y="403430"/>
                </a:lnTo>
                <a:lnTo>
                  <a:pt x="28576" y="354447"/>
                </a:lnTo>
                <a:lnTo>
                  <a:pt x="3281" y="301138"/>
                </a:lnTo>
                <a:lnTo>
                  <a:pt x="0" y="273205"/>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p:nvPr/>
        </p:nvSpPr>
        <p:spPr>
          <a:xfrm>
            <a:off x="3527658" y="4920471"/>
            <a:ext cx="45720" cy="45720"/>
          </a:xfrm>
          <a:custGeom>
            <a:avLst/>
            <a:gdLst/>
            <a:ahLst/>
            <a:cxnLst/>
            <a:rect l="l" t="t" r="r" b="b"/>
            <a:pathLst>
              <a:path w="45720" h="45720">
                <a:moveTo>
                  <a:pt x="22860" y="0"/>
                </a:moveTo>
                <a:lnTo>
                  <a:pt x="13961" y="1796"/>
                </a:lnTo>
                <a:lnTo>
                  <a:pt x="6695" y="6694"/>
                </a:lnTo>
                <a:lnTo>
                  <a:pt x="1796" y="13960"/>
                </a:lnTo>
                <a:lnTo>
                  <a:pt x="0" y="22858"/>
                </a:lnTo>
                <a:lnTo>
                  <a:pt x="1796" y="31756"/>
                </a:lnTo>
                <a:lnTo>
                  <a:pt x="6695" y="39023"/>
                </a:lnTo>
                <a:lnTo>
                  <a:pt x="13961" y="43922"/>
                </a:lnTo>
                <a:lnTo>
                  <a:pt x="22860" y="45718"/>
                </a:lnTo>
                <a:lnTo>
                  <a:pt x="31757" y="43922"/>
                </a:lnTo>
                <a:lnTo>
                  <a:pt x="39023" y="39023"/>
                </a:lnTo>
                <a:lnTo>
                  <a:pt x="43922" y="31756"/>
                </a:lnTo>
                <a:lnTo>
                  <a:pt x="45718" y="22858"/>
                </a:lnTo>
                <a:lnTo>
                  <a:pt x="43922" y="13960"/>
                </a:lnTo>
                <a:lnTo>
                  <a:pt x="39023" y="6694"/>
                </a:lnTo>
                <a:lnTo>
                  <a:pt x="31757" y="1796"/>
                </a:lnTo>
                <a:lnTo>
                  <a:pt x="22860"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p:nvPr/>
        </p:nvSpPr>
        <p:spPr>
          <a:xfrm>
            <a:off x="3676243" y="4920471"/>
            <a:ext cx="45720" cy="45720"/>
          </a:xfrm>
          <a:custGeom>
            <a:avLst/>
            <a:gdLst/>
            <a:ahLst/>
            <a:cxnLst/>
            <a:rect l="l" t="t" r="r" b="b"/>
            <a:pathLst>
              <a:path w="45720" h="45720">
                <a:moveTo>
                  <a:pt x="22859" y="0"/>
                </a:moveTo>
                <a:lnTo>
                  <a:pt x="13961" y="1796"/>
                </a:lnTo>
                <a:lnTo>
                  <a:pt x="6695" y="6694"/>
                </a:lnTo>
                <a:lnTo>
                  <a:pt x="1796" y="13960"/>
                </a:lnTo>
                <a:lnTo>
                  <a:pt x="0" y="22858"/>
                </a:lnTo>
                <a:lnTo>
                  <a:pt x="1796" y="31756"/>
                </a:lnTo>
                <a:lnTo>
                  <a:pt x="6695" y="39023"/>
                </a:lnTo>
                <a:lnTo>
                  <a:pt x="13961" y="43922"/>
                </a:lnTo>
                <a:lnTo>
                  <a:pt x="22859" y="45718"/>
                </a:lnTo>
                <a:lnTo>
                  <a:pt x="31758" y="43922"/>
                </a:lnTo>
                <a:lnTo>
                  <a:pt x="39024" y="39023"/>
                </a:lnTo>
                <a:lnTo>
                  <a:pt x="43923" y="31756"/>
                </a:lnTo>
                <a:lnTo>
                  <a:pt x="45719" y="22858"/>
                </a:lnTo>
                <a:lnTo>
                  <a:pt x="43923" y="13960"/>
                </a:lnTo>
                <a:lnTo>
                  <a:pt x="39024" y="6694"/>
                </a:lnTo>
                <a:lnTo>
                  <a:pt x="31758" y="1796"/>
                </a:lnTo>
                <a:lnTo>
                  <a:pt x="22859"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object 18"/>
          <p:cNvSpPr/>
          <p:nvPr/>
        </p:nvSpPr>
        <p:spPr>
          <a:xfrm>
            <a:off x="3824829" y="4920471"/>
            <a:ext cx="45720" cy="45720"/>
          </a:xfrm>
          <a:custGeom>
            <a:avLst/>
            <a:gdLst/>
            <a:ahLst/>
            <a:cxnLst/>
            <a:rect l="l" t="t" r="r" b="b"/>
            <a:pathLst>
              <a:path w="45720" h="45720">
                <a:moveTo>
                  <a:pt x="22860" y="0"/>
                </a:moveTo>
                <a:lnTo>
                  <a:pt x="13961" y="1796"/>
                </a:lnTo>
                <a:lnTo>
                  <a:pt x="6695" y="6694"/>
                </a:lnTo>
                <a:lnTo>
                  <a:pt x="1796" y="13960"/>
                </a:lnTo>
                <a:lnTo>
                  <a:pt x="0" y="22858"/>
                </a:lnTo>
                <a:lnTo>
                  <a:pt x="1796" y="31756"/>
                </a:lnTo>
                <a:lnTo>
                  <a:pt x="6695" y="39023"/>
                </a:lnTo>
                <a:lnTo>
                  <a:pt x="13961" y="43922"/>
                </a:lnTo>
                <a:lnTo>
                  <a:pt x="22860" y="45718"/>
                </a:lnTo>
                <a:lnTo>
                  <a:pt x="31757" y="43922"/>
                </a:lnTo>
                <a:lnTo>
                  <a:pt x="39023" y="39023"/>
                </a:lnTo>
                <a:lnTo>
                  <a:pt x="43922" y="31756"/>
                </a:lnTo>
                <a:lnTo>
                  <a:pt x="45718" y="22858"/>
                </a:lnTo>
                <a:lnTo>
                  <a:pt x="43922" y="13960"/>
                </a:lnTo>
                <a:lnTo>
                  <a:pt x="39023" y="6694"/>
                </a:lnTo>
                <a:lnTo>
                  <a:pt x="31757" y="1796"/>
                </a:lnTo>
                <a:lnTo>
                  <a:pt x="22860"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nvSpPr>
        <p:spPr>
          <a:xfrm>
            <a:off x="4610809" y="3087260"/>
            <a:ext cx="245745" cy="189865"/>
          </a:xfrm>
          <a:custGeom>
            <a:avLst/>
            <a:gdLst/>
            <a:ahLst/>
            <a:cxnLst/>
            <a:rect l="l" t="t" r="r" b="b"/>
            <a:pathLst>
              <a:path w="245745" h="189864">
                <a:moveTo>
                  <a:pt x="150541" y="0"/>
                </a:moveTo>
                <a:lnTo>
                  <a:pt x="150541" y="47392"/>
                </a:lnTo>
                <a:lnTo>
                  <a:pt x="0" y="47392"/>
                </a:lnTo>
                <a:lnTo>
                  <a:pt x="47392" y="94785"/>
                </a:lnTo>
                <a:lnTo>
                  <a:pt x="0" y="142177"/>
                </a:lnTo>
                <a:lnTo>
                  <a:pt x="150541" y="142177"/>
                </a:lnTo>
                <a:lnTo>
                  <a:pt x="150541" y="189570"/>
                </a:lnTo>
                <a:lnTo>
                  <a:pt x="245327" y="94785"/>
                </a:lnTo>
                <a:lnTo>
                  <a:pt x="150541"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p:nvPr/>
        </p:nvSpPr>
        <p:spPr>
          <a:xfrm>
            <a:off x="4610809" y="3969602"/>
            <a:ext cx="245745" cy="189865"/>
          </a:xfrm>
          <a:custGeom>
            <a:avLst/>
            <a:gdLst/>
            <a:ahLst/>
            <a:cxnLst/>
            <a:rect l="l" t="t" r="r" b="b"/>
            <a:pathLst>
              <a:path w="245745" h="189864">
                <a:moveTo>
                  <a:pt x="150541" y="0"/>
                </a:moveTo>
                <a:lnTo>
                  <a:pt x="150541" y="47392"/>
                </a:lnTo>
                <a:lnTo>
                  <a:pt x="0" y="47392"/>
                </a:lnTo>
                <a:lnTo>
                  <a:pt x="47392" y="94785"/>
                </a:lnTo>
                <a:lnTo>
                  <a:pt x="0" y="142177"/>
                </a:lnTo>
                <a:lnTo>
                  <a:pt x="150541" y="142177"/>
                </a:lnTo>
                <a:lnTo>
                  <a:pt x="150541" y="189570"/>
                </a:lnTo>
                <a:lnTo>
                  <a:pt x="245327" y="94785"/>
                </a:lnTo>
                <a:lnTo>
                  <a:pt x="150541"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object 21"/>
          <p:cNvSpPr/>
          <p:nvPr/>
        </p:nvSpPr>
        <p:spPr>
          <a:xfrm>
            <a:off x="4610809" y="4869714"/>
            <a:ext cx="245745" cy="189865"/>
          </a:xfrm>
          <a:custGeom>
            <a:avLst/>
            <a:gdLst/>
            <a:ahLst/>
            <a:cxnLst/>
            <a:rect l="l" t="t" r="r" b="b"/>
            <a:pathLst>
              <a:path w="245745" h="189864">
                <a:moveTo>
                  <a:pt x="150541" y="0"/>
                </a:moveTo>
                <a:lnTo>
                  <a:pt x="150541" y="47392"/>
                </a:lnTo>
                <a:lnTo>
                  <a:pt x="0" y="47392"/>
                </a:lnTo>
                <a:lnTo>
                  <a:pt x="47392" y="94785"/>
                </a:lnTo>
                <a:lnTo>
                  <a:pt x="0" y="142177"/>
                </a:lnTo>
                <a:lnTo>
                  <a:pt x="150541" y="142177"/>
                </a:lnTo>
                <a:lnTo>
                  <a:pt x="150541" y="189570"/>
                </a:lnTo>
                <a:lnTo>
                  <a:pt x="245327" y="94785"/>
                </a:lnTo>
                <a:lnTo>
                  <a:pt x="150541"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22"/>
          <p:cNvSpPr/>
          <p:nvPr/>
        </p:nvSpPr>
        <p:spPr>
          <a:xfrm>
            <a:off x="4610809" y="5757278"/>
            <a:ext cx="245745" cy="189865"/>
          </a:xfrm>
          <a:custGeom>
            <a:avLst/>
            <a:gdLst/>
            <a:ahLst/>
            <a:cxnLst/>
            <a:rect l="l" t="t" r="r" b="b"/>
            <a:pathLst>
              <a:path w="245745" h="189864">
                <a:moveTo>
                  <a:pt x="150541" y="0"/>
                </a:moveTo>
                <a:lnTo>
                  <a:pt x="150541" y="47392"/>
                </a:lnTo>
                <a:lnTo>
                  <a:pt x="0" y="47392"/>
                </a:lnTo>
                <a:lnTo>
                  <a:pt x="47392" y="94785"/>
                </a:lnTo>
                <a:lnTo>
                  <a:pt x="0" y="142178"/>
                </a:lnTo>
                <a:lnTo>
                  <a:pt x="150541" y="142178"/>
                </a:lnTo>
                <a:lnTo>
                  <a:pt x="150541" y="189570"/>
                </a:lnTo>
                <a:lnTo>
                  <a:pt x="245327" y="94785"/>
                </a:lnTo>
                <a:lnTo>
                  <a:pt x="150541"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117" name="组合 116"/>
          <p:cNvGrpSpPr/>
          <p:nvPr/>
        </p:nvGrpSpPr>
        <p:grpSpPr>
          <a:xfrm>
            <a:off x="5189495" y="2874903"/>
            <a:ext cx="776545" cy="442358"/>
            <a:chOff x="5144809" y="3006759"/>
            <a:chExt cx="776545" cy="442358"/>
          </a:xfrm>
        </p:grpSpPr>
        <p:sp>
          <p:nvSpPr>
            <p:cNvPr id="23" name="object 23"/>
            <p:cNvSpPr/>
            <p:nvPr/>
          </p:nvSpPr>
          <p:spPr>
            <a:xfrm>
              <a:off x="5356942" y="3006759"/>
              <a:ext cx="173355" cy="90170"/>
            </a:xfrm>
            <a:custGeom>
              <a:avLst/>
              <a:gdLst/>
              <a:ahLst/>
              <a:cxnLst/>
              <a:rect l="l" t="t" r="r" b="b"/>
              <a:pathLst>
                <a:path w="173354" h="90169">
                  <a:moveTo>
                    <a:pt x="128504"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3"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object 24"/>
            <p:cNvSpPr/>
            <p:nvPr/>
          </p:nvSpPr>
          <p:spPr>
            <a:xfrm>
              <a:off x="5356942" y="3006759"/>
              <a:ext cx="173355" cy="90170"/>
            </a:xfrm>
            <a:custGeom>
              <a:avLst/>
              <a:gdLst/>
              <a:ahLst/>
              <a:cxnLst/>
              <a:rect l="l" t="t" r="r" b="b"/>
              <a:pathLst>
                <a:path w="173354" h="90169">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 name="object 25"/>
            <p:cNvSpPr/>
            <p:nvPr/>
          </p:nvSpPr>
          <p:spPr>
            <a:xfrm>
              <a:off x="5144809" y="3182146"/>
              <a:ext cx="173355" cy="90170"/>
            </a:xfrm>
            <a:custGeom>
              <a:avLst/>
              <a:gdLst/>
              <a:ahLst/>
              <a:cxnLst/>
              <a:rect l="l" t="t" r="r" b="b"/>
              <a:pathLst>
                <a:path w="173354" h="90169">
                  <a:moveTo>
                    <a:pt x="128503" y="0"/>
                  </a:moveTo>
                  <a:lnTo>
                    <a:pt x="44825" y="0"/>
                  </a:lnTo>
                  <a:lnTo>
                    <a:pt x="27377" y="3522"/>
                  </a:lnTo>
                  <a:lnTo>
                    <a:pt x="13129" y="13129"/>
                  </a:lnTo>
                  <a:lnTo>
                    <a:pt x="3522" y="27378"/>
                  </a:lnTo>
                  <a:lnTo>
                    <a:pt x="0" y="44827"/>
                  </a:lnTo>
                  <a:lnTo>
                    <a:pt x="3522" y="62275"/>
                  </a:lnTo>
                  <a:lnTo>
                    <a:pt x="13129" y="76524"/>
                  </a:lnTo>
                  <a:lnTo>
                    <a:pt x="27377" y="86131"/>
                  </a:lnTo>
                  <a:lnTo>
                    <a:pt x="44825"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object 26"/>
            <p:cNvSpPr/>
            <p:nvPr/>
          </p:nvSpPr>
          <p:spPr>
            <a:xfrm>
              <a:off x="5144809" y="3182146"/>
              <a:ext cx="173355" cy="90170"/>
            </a:xfrm>
            <a:custGeom>
              <a:avLst/>
              <a:gdLst/>
              <a:ahLst/>
              <a:cxnLst/>
              <a:rect l="l" t="t" r="r" b="b"/>
              <a:pathLst>
                <a:path w="173354" h="90169">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7" name="object 27"/>
            <p:cNvSpPr/>
            <p:nvPr/>
          </p:nvSpPr>
          <p:spPr>
            <a:xfrm>
              <a:off x="5577255" y="3182146"/>
              <a:ext cx="173355" cy="90170"/>
            </a:xfrm>
            <a:custGeom>
              <a:avLst/>
              <a:gdLst/>
              <a:ahLst/>
              <a:cxnLst/>
              <a:rect l="l" t="t" r="r" b="b"/>
              <a:pathLst>
                <a:path w="173354" h="90169">
                  <a:moveTo>
                    <a:pt x="128503"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object 28"/>
            <p:cNvSpPr/>
            <p:nvPr/>
          </p:nvSpPr>
          <p:spPr>
            <a:xfrm>
              <a:off x="5577255" y="3182146"/>
              <a:ext cx="173355" cy="90170"/>
            </a:xfrm>
            <a:custGeom>
              <a:avLst/>
              <a:gdLst/>
              <a:ahLst/>
              <a:cxnLst/>
              <a:rect l="l" t="t" r="r" b="b"/>
              <a:pathLst>
                <a:path w="173354" h="90169">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9" name="object 29"/>
            <p:cNvSpPr/>
            <p:nvPr/>
          </p:nvSpPr>
          <p:spPr>
            <a:xfrm>
              <a:off x="5438080" y="3358947"/>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 name="object 30"/>
            <p:cNvSpPr/>
            <p:nvPr/>
          </p:nvSpPr>
          <p:spPr>
            <a:xfrm>
              <a:off x="5438080" y="3358947"/>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1" name="object 31"/>
            <p:cNvSpPr/>
            <p:nvPr/>
          </p:nvSpPr>
          <p:spPr>
            <a:xfrm>
              <a:off x="5747999" y="3358947"/>
              <a:ext cx="173355" cy="90170"/>
            </a:xfrm>
            <a:custGeom>
              <a:avLst/>
              <a:gdLst/>
              <a:ahLst/>
              <a:cxnLst/>
              <a:rect l="l" t="t" r="r" b="b"/>
              <a:pathLst>
                <a:path w="173354" h="90170">
                  <a:moveTo>
                    <a:pt x="128504"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2" name="object 32"/>
            <p:cNvSpPr/>
            <p:nvPr/>
          </p:nvSpPr>
          <p:spPr>
            <a:xfrm>
              <a:off x="5747999" y="3358947"/>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3" name="object 33"/>
            <p:cNvSpPr/>
            <p:nvPr/>
          </p:nvSpPr>
          <p:spPr>
            <a:xfrm>
              <a:off x="5221232" y="3096414"/>
              <a:ext cx="222885" cy="85725"/>
            </a:xfrm>
            <a:custGeom>
              <a:avLst/>
              <a:gdLst/>
              <a:ahLst/>
              <a:cxnLst/>
              <a:rect l="l" t="t" r="r" b="b"/>
              <a:pathLst>
                <a:path w="222885" h="85725">
                  <a:moveTo>
                    <a:pt x="222376" y="0"/>
                  </a:moveTo>
                  <a:lnTo>
                    <a:pt x="0" y="85732"/>
                  </a:lnTo>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object 34"/>
            <p:cNvSpPr/>
            <p:nvPr/>
          </p:nvSpPr>
          <p:spPr>
            <a:xfrm>
              <a:off x="5443608" y="3096414"/>
              <a:ext cx="220345" cy="85725"/>
            </a:xfrm>
            <a:custGeom>
              <a:avLst/>
              <a:gdLst/>
              <a:ahLst/>
              <a:cxnLst/>
              <a:rect l="l" t="t" r="r" b="b"/>
              <a:pathLst>
                <a:path w="220345" h="85725">
                  <a:moveTo>
                    <a:pt x="0" y="0"/>
                  </a:moveTo>
                  <a:lnTo>
                    <a:pt x="220313" y="85732"/>
                  </a:lnTo>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5" name="object 35"/>
            <p:cNvSpPr/>
            <p:nvPr/>
          </p:nvSpPr>
          <p:spPr>
            <a:xfrm>
              <a:off x="5524745" y="3271801"/>
              <a:ext cx="139700" cy="87630"/>
            </a:xfrm>
            <a:custGeom>
              <a:avLst/>
              <a:gdLst/>
              <a:ahLst/>
              <a:cxnLst/>
              <a:rect l="l" t="t" r="r" b="b"/>
              <a:pathLst>
                <a:path w="139700" h="87630">
                  <a:moveTo>
                    <a:pt x="139176" y="0"/>
                  </a:moveTo>
                  <a:lnTo>
                    <a:pt x="0" y="87147"/>
                  </a:lnTo>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6" name="object 36"/>
            <p:cNvSpPr/>
            <p:nvPr/>
          </p:nvSpPr>
          <p:spPr>
            <a:xfrm>
              <a:off x="5663921" y="3271801"/>
              <a:ext cx="170815" cy="87630"/>
            </a:xfrm>
            <a:custGeom>
              <a:avLst/>
              <a:gdLst/>
              <a:ahLst/>
              <a:cxnLst/>
              <a:rect l="l" t="t" r="r" b="b"/>
              <a:pathLst>
                <a:path w="170814" h="87630">
                  <a:moveTo>
                    <a:pt x="0" y="0"/>
                  </a:moveTo>
                  <a:lnTo>
                    <a:pt x="170744" y="87147"/>
                  </a:lnTo>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19" name="组合 118"/>
          <p:cNvGrpSpPr/>
          <p:nvPr/>
        </p:nvGrpSpPr>
        <p:grpSpPr>
          <a:xfrm>
            <a:off x="5102759" y="4701148"/>
            <a:ext cx="950019" cy="442359"/>
            <a:chOff x="5058073" y="4833004"/>
            <a:chExt cx="950019" cy="442359"/>
          </a:xfrm>
        </p:grpSpPr>
        <p:sp>
          <p:nvSpPr>
            <p:cNvPr id="50" name="object 50"/>
            <p:cNvSpPr/>
            <p:nvPr/>
          </p:nvSpPr>
          <p:spPr>
            <a:xfrm>
              <a:off x="5443679" y="4833004"/>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1" name="object 51"/>
            <p:cNvSpPr/>
            <p:nvPr/>
          </p:nvSpPr>
          <p:spPr>
            <a:xfrm>
              <a:off x="5443679" y="4833004"/>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2" name="object 52"/>
            <p:cNvSpPr/>
            <p:nvPr/>
          </p:nvSpPr>
          <p:spPr>
            <a:xfrm>
              <a:off x="5231545" y="5008391"/>
              <a:ext cx="173355" cy="90170"/>
            </a:xfrm>
            <a:custGeom>
              <a:avLst/>
              <a:gdLst/>
              <a:ahLst/>
              <a:cxnLst/>
              <a:rect l="l" t="t" r="r" b="b"/>
              <a:pathLst>
                <a:path w="173354" h="90170">
                  <a:moveTo>
                    <a:pt x="128504"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4" y="89654"/>
                  </a:lnTo>
                  <a:lnTo>
                    <a:pt x="145953" y="86131"/>
                  </a:lnTo>
                  <a:lnTo>
                    <a:pt x="160202" y="76524"/>
                  </a:lnTo>
                  <a:lnTo>
                    <a:pt x="169809" y="62275"/>
                  </a:lnTo>
                  <a:lnTo>
                    <a:pt x="173332" y="44827"/>
                  </a:lnTo>
                  <a:lnTo>
                    <a:pt x="169809" y="27378"/>
                  </a:lnTo>
                  <a:lnTo>
                    <a:pt x="160202" y="13129"/>
                  </a:lnTo>
                  <a:lnTo>
                    <a:pt x="145953"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3" name="object 53"/>
            <p:cNvSpPr/>
            <p:nvPr/>
          </p:nvSpPr>
          <p:spPr>
            <a:xfrm>
              <a:off x="5231545" y="5008391"/>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4" name="object 54"/>
            <p:cNvSpPr/>
            <p:nvPr/>
          </p:nvSpPr>
          <p:spPr>
            <a:xfrm>
              <a:off x="5663993" y="5008391"/>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5" name="object 55"/>
            <p:cNvSpPr/>
            <p:nvPr/>
          </p:nvSpPr>
          <p:spPr>
            <a:xfrm>
              <a:off x="5663993" y="5008391"/>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6" name="object 56"/>
            <p:cNvSpPr/>
            <p:nvPr/>
          </p:nvSpPr>
          <p:spPr>
            <a:xfrm>
              <a:off x="5524817" y="5185193"/>
              <a:ext cx="173355" cy="90170"/>
            </a:xfrm>
            <a:custGeom>
              <a:avLst/>
              <a:gdLst/>
              <a:ahLst/>
              <a:cxnLst/>
              <a:rect l="l" t="t" r="r" b="b"/>
              <a:pathLst>
                <a:path w="173354" h="90170">
                  <a:moveTo>
                    <a:pt x="128503" y="0"/>
                  </a:moveTo>
                  <a:lnTo>
                    <a:pt x="44825" y="0"/>
                  </a:lnTo>
                  <a:lnTo>
                    <a:pt x="27377" y="3522"/>
                  </a:lnTo>
                  <a:lnTo>
                    <a:pt x="13128" y="13129"/>
                  </a:lnTo>
                  <a:lnTo>
                    <a:pt x="3522" y="27378"/>
                  </a:lnTo>
                  <a:lnTo>
                    <a:pt x="0" y="44825"/>
                  </a:lnTo>
                  <a:lnTo>
                    <a:pt x="3523" y="62275"/>
                  </a:lnTo>
                  <a:lnTo>
                    <a:pt x="13129" y="76524"/>
                  </a:lnTo>
                  <a:lnTo>
                    <a:pt x="27378" y="86130"/>
                  </a:lnTo>
                  <a:lnTo>
                    <a:pt x="44825" y="89653"/>
                  </a:lnTo>
                  <a:lnTo>
                    <a:pt x="128503" y="89653"/>
                  </a:lnTo>
                  <a:lnTo>
                    <a:pt x="145952" y="86130"/>
                  </a:lnTo>
                  <a:lnTo>
                    <a:pt x="160201" y="76523"/>
                  </a:lnTo>
                  <a:lnTo>
                    <a:pt x="169808" y="62274"/>
                  </a:lnTo>
                  <a:lnTo>
                    <a:pt x="173330" y="44825"/>
                  </a:lnTo>
                  <a:lnTo>
                    <a:pt x="169807"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7" name="object 57"/>
            <p:cNvSpPr/>
            <p:nvPr/>
          </p:nvSpPr>
          <p:spPr>
            <a:xfrm>
              <a:off x="5524817" y="5185193"/>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8" name="object 58"/>
            <p:cNvSpPr/>
            <p:nvPr/>
          </p:nvSpPr>
          <p:spPr>
            <a:xfrm>
              <a:off x="5834737" y="5185193"/>
              <a:ext cx="173355" cy="90170"/>
            </a:xfrm>
            <a:custGeom>
              <a:avLst/>
              <a:gdLst/>
              <a:ahLst/>
              <a:cxnLst/>
              <a:rect l="l" t="t" r="r" b="b"/>
              <a:pathLst>
                <a:path w="173354" h="90170">
                  <a:moveTo>
                    <a:pt x="128503" y="0"/>
                  </a:moveTo>
                  <a:lnTo>
                    <a:pt x="44826" y="0"/>
                  </a:lnTo>
                  <a:lnTo>
                    <a:pt x="27378" y="3522"/>
                  </a:lnTo>
                  <a:lnTo>
                    <a:pt x="13129" y="13129"/>
                  </a:lnTo>
                  <a:lnTo>
                    <a:pt x="3522" y="27378"/>
                  </a:lnTo>
                  <a:lnTo>
                    <a:pt x="0" y="44825"/>
                  </a:lnTo>
                  <a:lnTo>
                    <a:pt x="3523" y="62275"/>
                  </a:lnTo>
                  <a:lnTo>
                    <a:pt x="13130" y="76524"/>
                  </a:lnTo>
                  <a:lnTo>
                    <a:pt x="27379" y="86130"/>
                  </a:lnTo>
                  <a:lnTo>
                    <a:pt x="44826" y="89653"/>
                  </a:lnTo>
                  <a:lnTo>
                    <a:pt x="128503" y="89653"/>
                  </a:lnTo>
                  <a:lnTo>
                    <a:pt x="145952" y="86130"/>
                  </a:lnTo>
                  <a:lnTo>
                    <a:pt x="160201" y="76523"/>
                  </a:lnTo>
                  <a:lnTo>
                    <a:pt x="169808" y="62274"/>
                  </a:lnTo>
                  <a:lnTo>
                    <a:pt x="173330" y="44825"/>
                  </a:lnTo>
                  <a:lnTo>
                    <a:pt x="169807"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9" name="object 59"/>
            <p:cNvSpPr/>
            <p:nvPr/>
          </p:nvSpPr>
          <p:spPr>
            <a:xfrm>
              <a:off x="5834736" y="5185193"/>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0" name="object 60"/>
            <p:cNvSpPr/>
            <p:nvPr/>
          </p:nvSpPr>
          <p:spPr>
            <a:xfrm>
              <a:off x="5307969" y="4922659"/>
              <a:ext cx="222885" cy="85725"/>
            </a:xfrm>
            <a:custGeom>
              <a:avLst/>
              <a:gdLst/>
              <a:ahLst/>
              <a:cxnLst/>
              <a:rect l="l" t="t" r="r" b="b"/>
              <a:pathLst>
                <a:path w="222885" h="85725">
                  <a:moveTo>
                    <a:pt x="222376" y="0"/>
                  </a:moveTo>
                  <a:lnTo>
                    <a:pt x="0"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1" name="object 61"/>
            <p:cNvSpPr/>
            <p:nvPr/>
          </p:nvSpPr>
          <p:spPr>
            <a:xfrm>
              <a:off x="5530345" y="4922659"/>
              <a:ext cx="220345" cy="85725"/>
            </a:xfrm>
            <a:custGeom>
              <a:avLst/>
              <a:gdLst/>
              <a:ahLst/>
              <a:cxnLst/>
              <a:rect l="l" t="t" r="r" b="b"/>
              <a:pathLst>
                <a:path w="220345" h="85725">
                  <a:moveTo>
                    <a:pt x="0" y="0"/>
                  </a:moveTo>
                  <a:lnTo>
                    <a:pt x="220313"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2" name="object 62"/>
            <p:cNvSpPr/>
            <p:nvPr/>
          </p:nvSpPr>
          <p:spPr>
            <a:xfrm>
              <a:off x="5611483" y="5098046"/>
              <a:ext cx="139700" cy="87630"/>
            </a:xfrm>
            <a:custGeom>
              <a:avLst/>
              <a:gdLst/>
              <a:ahLst/>
              <a:cxnLst/>
              <a:rect l="l" t="t" r="r" b="b"/>
              <a:pathLst>
                <a:path w="139700" h="87629">
                  <a:moveTo>
                    <a:pt x="139176" y="0"/>
                  </a:moveTo>
                  <a:lnTo>
                    <a:pt x="0"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3" name="object 63"/>
            <p:cNvSpPr/>
            <p:nvPr/>
          </p:nvSpPr>
          <p:spPr>
            <a:xfrm>
              <a:off x="5750659" y="5098046"/>
              <a:ext cx="170815" cy="87630"/>
            </a:xfrm>
            <a:custGeom>
              <a:avLst/>
              <a:gdLst/>
              <a:ahLst/>
              <a:cxnLst/>
              <a:rect l="l" t="t" r="r" b="b"/>
              <a:pathLst>
                <a:path w="170814" h="87629">
                  <a:moveTo>
                    <a:pt x="0" y="0"/>
                  </a:moveTo>
                  <a:lnTo>
                    <a:pt x="170744"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4" name="object 64"/>
            <p:cNvSpPr/>
            <p:nvPr/>
          </p:nvSpPr>
          <p:spPr>
            <a:xfrm>
              <a:off x="5058073" y="5185193"/>
              <a:ext cx="173355" cy="90170"/>
            </a:xfrm>
            <a:custGeom>
              <a:avLst/>
              <a:gdLst/>
              <a:ahLst/>
              <a:cxnLst/>
              <a:rect l="l" t="t" r="r" b="b"/>
              <a:pathLst>
                <a:path w="173354" h="90170">
                  <a:moveTo>
                    <a:pt x="128503" y="0"/>
                  </a:moveTo>
                  <a:lnTo>
                    <a:pt x="44825" y="0"/>
                  </a:lnTo>
                  <a:lnTo>
                    <a:pt x="27377" y="3522"/>
                  </a:lnTo>
                  <a:lnTo>
                    <a:pt x="13129" y="13129"/>
                  </a:lnTo>
                  <a:lnTo>
                    <a:pt x="3522" y="27378"/>
                  </a:lnTo>
                  <a:lnTo>
                    <a:pt x="0" y="44825"/>
                  </a:lnTo>
                  <a:lnTo>
                    <a:pt x="3523" y="62275"/>
                  </a:lnTo>
                  <a:lnTo>
                    <a:pt x="13130" y="76524"/>
                  </a:lnTo>
                  <a:lnTo>
                    <a:pt x="27378" y="86130"/>
                  </a:lnTo>
                  <a:lnTo>
                    <a:pt x="44825" y="89653"/>
                  </a:lnTo>
                  <a:lnTo>
                    <a:pt x="128503" y="89653"/>
                  </a:lnTo>
                  <a:lnTo>
                    <a:pt x="145952" y="86130"/>
                  </a:lnTo>
                  <a:lnTo>
                    <a:pt x="160201" y="76523"/>
                  </a:lnTo>
                  <a:lnTo>
                    <a:pt x="169808" y="62274"/>
                  </a:lnTo>
                  <a:lnTo>
                    <a:pt x="173330" y="44825"/>
                  </a:lnTo>
                  <a:lnTo>
                    <a:pt x="169807"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5" name="object 65"/>
            <p:cNvSpPr/>
            <p:nvPr/>
          </p:nvSpPr>
          <p:spPr>
            <a:xfrm>
              <a:off x="5058073" y="5185193"/>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6" name="object 66"/>
            <p:cNvSpPr/>
            <p:nvPr/>
          </p:nvSpPr>
          <p:spPr>
            <a:xfrm>
              <a:off x="5135791" y="5098046"/>
              <a:ext cx="139700" cy="87630"/>
            </a:xfrm>
            <a:custGeom>
              <a:avLst/>
              <a:gdLst/>
              <a:ahLst/>
              <a:cxnLst/>
              <a:rect l="l" t="t" r="r" b="b"/>
              <a:pathLst>
                <a:path w="139700" h="87629">
                  <a:moveTo>
                    <a:pt x="139176" y="0"/>
                  </a:moveTo>
                  <a:lnTo>
                    <a:pt x="0"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18" name="组合 117"/>
          <p:cNvGrpSpPr/>
          <p:nvPr/>
        </p:nvGrpSpPr>
        <p:grpSpPr>
          <a:xfrm>
            <a:off x="5161624" y="3781191"/>
            <a:ext cx="712972" cy="440942"/>
            <a:chOff x="5116938" y="3913047"/>
            <a:chExt cx="712972" cy="440942"/>
          </a:xfrm>
        </p:grpSpPr>
        <p:sp>
          <p:nvSpPr>
            <p:cNvPr id="37" name="object 37"/>
            <p:cNvSpPr/>
            <p:nvPr/>
          </p:nvSpPr>
          <p:spPr>
            <a:xfrm>
              <a:off x="5436242" y="3913047"/>
              <a:ext cx="173355" cy="90170"/>
            </a:xfrm>
            <a:custGeom>
              <a:avLst/>
              <a:gdLst/>
              <a:ahLst/>
              <a:cxnLst/>
              <a:rect l="l" t="t" r="r" b="b"/>
              <a:pathLst>
                <a:path w="173354" h="90170">
                  <a:moveTo>
                    <a:pt x="128504"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2" y="44827"/>
                  </a:lnTo>
                  <a:lnTo>
                    <a:pt x="169809" y="27378"/>
                  </a:lnTo>
                  <a:lnTo>
                    <a:pt x="160202" y="13129"/>
                  </a:lnTo>
                  <a:lnTo>
                    <a:pt x="145953"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8" name="object 38"/>
            <p:cNvSpPr/>
            <p:nvPr/>
          </p:nvSpPr>
          <p:spPr>
            <a:xfrm>
              <a:off x="5436242" y="3913047"/>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9" name="object 39"/>
            <p:cNvSpPr/>
            <p:nvPr/>
          </p:nvSpPr>
          <p:spPr>
            <a:xfrm>
              <a:off x="5224109" y="4088433"/>
              <a:ext cx="173355" cy="90170"/>
            </a:xfrm>
            <a:custGeom>
              <a:avLst/>
              <a:gdLst/>
              <a:ahLst/>
              <a:cxnLst/>
              <a:rect l="l" t="t" r="r" b="b"/>
              <a:pathLst>
                <a:path w="173354" h="90170">
                  <a:moveTo>
                    <a:pt x="128503" y="0"/>
                  </a:moveTo>
                  <a:lnTo>
                    <a:pt x="44825" y="0"/>
                  </a:lnTo>
                  <a:lnTo>
                    <a:pt x="27377" y="3522"/>
                  </a:lnTo>
                  <a:lnTo>
                    <a:pt x="13129" y="13129"/>
                  </a:lnTo>
                  <a:lnTo>
                    <a:pt x="3522" y="27378"/>
                  </a:lnTo>
                  <a:lnTo>
                    <a:pt x="0" y="44827"/>
                  </a:lnTo>
                  <a:lnTo>
                    <a:pt x="3522" y="62275"/>
                  </a:lnTo>
                  <a:lnTo>
                    <a:pt x="13129" y="76524"/>
                  </a:lnTo>
                  <a:lnTo>
                    <a:pt x="27377" y="86131"/>
                  </a:lnTo>
                  <a:lnTo>
                    <a:pt x="44825"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0" name="object 40"/>
            <p:cNvSpPr/>
            <p:nvPr/>
          </p:nvSpPr>
          <p:spPr>
            <a:xfrm>
              <a:off x="5224109" y="4088433"/>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1" name="object 41"/>
            <p:cNvSpPr/>
            <p:nvPr/>
          </p:nvSpPr>
          <p:spPr>
            <a:xfrm>
              <a:off x="5656555" y="4088433"/>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2" name="object 42"/>
            <p:cNvSpPr/>
            <p:nvPr/>
          </p:nvSpPr>
          <p:spPr>
            <a:xfrm>
              <a:off x="5656555" y="4088433"/>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3" name="object 43"/>
            <p:cNvSpPr/>
            <p:nvPr/>
          </p:nvSpPr>
          <p:spPr>
            <a:xfrm>
              <a:off x="5116938" y="4263819"/>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0" y="44827"/>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4" name="object 44"/>
            <p:cNvSpPr/>
            <p:nvPr/>
          </p:nvSpPr>
          <p:spPr>
            <a:xfrm>
              <a:off x="5116938" y="4263819"/>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5" name="object 45"/>
            <p:cNvSpPr/>
            <p:nvPr/>
          </p:nvSpPr>
          <p:spPr>
            <a:xfrm>
              <a:off x="5300532" y="4002701"/>
              <a:ext cx="222885" cy="85725"/>
            </a:xfrm>
            <a:custGeom>
              <a:avLst/>
              <a:gdLst/>
              <a:ahLst/>
              <a:cxnLst/>
              <a:rect l="l" t="t" r="r" b="b"/>
              <a:pathLst>
                <a:path w="222885" h="85725">
                  <a:moveTo>
                    <a:pt x="222376" y="0"/>
                  </a:moveTo>
                  <a:lnTo>
                    <a:pt x="0"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6" name="object 46"/>
            <p:cNvSpPr/>
            <p:nvPr/>
          </p:nvSpPr>
          <p:spPr>
            <a:xfrm>
              <a:off x="5522908" y="4002701"/>
              <a:ext cx="220345" cy="85725"/>
            </a:xfrm>
            <a:custGeom>
              <a:avLst/>
              <a:gdLst/>
              <a:ahLst/>
              <a:cxnLst/>
              <a:rect l="l" t="t" r="r" b="b"/>
              <a:pathLst>
                <a:path w="220345" h="85725">
                  <a:moveTo>
                    <a:pt x="0" y="0"/>
                  </a:moveTo>
                  <a:lnTo>
                    <a:pt x="220313"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7" name="object 47"/>
            <p:cNvSpPr/>
            <p:nvPr/>
          </p:nvSpPr>
          <p:spPr>
            <a:xfrm>
              <a:off x="5203604" y="4178088"/>
              <a:ext cx="107314" cy="85725"/>
            </a:xfrm>
            <a:custGeom>
              <a:avLst/>
              <a:gdLst/>
              <a:ahLst/>
              <a:cxnLst/>
              <a:rect l="l" t="t" r="r" b="b"/>
              <a:pathLst>
                <a:path w="107314" h="85725">
                  <a:moveTo>
                    <a:pt x="107171" y="0"/>
                  </a:moveTo>
                  <a:lnTo>
                    <a:pt x="0"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8" name="object 48"/>
            <p:cNvSpPr/>
            <p:nvPr/>
          </p:nvSpPr>
          <p:spPr>
            <a:xfrm>
              <a:off x="5333160" y="4263819"/>
              <a:ext cx="173355" cy="90170"/>
            </a:xfrm>
            <a:custGeom>
              <a:avLst/>
              <a:gdLst/>
              <a:ahLst/>
              <a:cxnLst/>
              <a:rect l="l" t="t" r="r" b="b"/>
              <a:pathLst>
                <a:path w="173354" h="90170">
                  <a:moveTo>
                    <a:pt x="128504" y="0"/>
                  </a:moveTo>
                  <a:lnTo>
                    <a:pt x="44827" y="0"/>
                  </a:lnTo>
                  <a:lnTo>
                    <a:pt x="27378" y="3522"/>
                  </a:lnTo>
                  <a:lnTo>
                    <a:pt x="13129" y="13129"/>
                  </a:lnTo>
                  <a:lnTo>
                    <a:pt x="3522" y="27378"/>
                  </a:lnTo>
                  <a:lnTo>
                    <a:pt x="0" y="44827"/>
                  </a:lnTo>
                  <a:lnTo>
                    <a:pt x="3522" y="62275"/>
                  </a:lnTo>
                  <a:lnTo>
                    <a:pt x="13129" y="76524"/>
                  </a:lnTo>
                  <a:lnTo>
                    <a:pt x="27378" y="86131"/>
                  </a:lnTo>
                  <a:lnTo>
                    <a:pt x="44827" y="89654"/>
                  </a:lnTo>
                  <a:lnTo>
                    <a:pt x="128503" y="89654"/>
                  </a:lnTo>
                  <a:lnTo>
                    <a:pt x="145952" y="86131"/>
                  </a:lnTo>
                  <a:lnTo>
                    <a:pt x="160201" y="76524"/>
                  </a:lnTo>
                  <a:lnTo>
                    <a:pt x="169808" y="62275"/>
                  </a:lnTo>
                  <a:lnTo>
                    <a:pt x="173332" y="44827"/>
                  </a:lnTo>
                  <a:lnTo>
                    <a:pt x="169809" y="27378"/>
                  </a:lnTo>
                  <a:lnTo>
                    <a:pt x="160202" y="13129"/>
                  </a:lnTo>
                  <a:lnTo>
                    <a:pt x="145953"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9" name="object 49"/>
            <p:cNvSpPr/>
            <p:nvPr/>
          </p:nvSpPr>
          <p:spPr>
            <a:xfrm>
              <a:off x="5333160" y="4263819"/>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7" name="object 67"/>
            <p:cNvSpPr/>
            <p:nvPr/>
          </p:nvSpPr>
          <p:spPr>
            <a:xfrm>
              <a:off x="5310775" y="4178088"/>
              <a:ext cx="109220" cy="85725"/>
            </a:xfrm>
            <a:custGeom>
              <a:avLst/>
              <a:gdLst/>
              <a:ahLst/>
              <a:cxnLst/>
              <a:rect l="l" t="t" r="r" b="b"/>
              <a:pathLst>
                <a:path w="109220" h="85725">
                  <a:moveTo>
                    <a:pt x="0" y="0"/>
                  </a:moveTo>
                  <a:lnTo>
                    <a:pt x="109052" y="85732"/>
                  </a:lnTo>
                </a:path>
              </a:pathLst>
            </a:custGeom>
            <a:ln w="9525">
              <a:solidFill>
                <a:srgbClr val="4472C4"/>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grpSp>
        <p:nvGrpSpPr>
          <p:cNvPr id="120" name="组合 119"/>
          <p:cNvGrpSpPr/>
          <p:nvPr/>
        </p:nvGrpSpPr>
        <p:grpSpPr>
          <a:xfrm>
            <a:off x="5189495" y="5568407"/>
            <a:ext cx="776545" cy="619159"/>
            <a:chOff x="5144809" y="5700263"/>
            <a:chExt cx="776545" cy="619159"/>
          </a:xfrm>
        </p:grpSpPr>
        <p:sp>
          <p:nvSpPr>
            <p:cNvPr id="68" name="object 68"/>
            <p:cNvSpPr/>
            <p:nvPr/>
          </p:nvSpPr>
          <p:spPr>
            <a:xfrm>
              <a:off x="5356942" y="5700263"/>
              <a:ext cx="173355" cy="90170"/>
            </a:xfrm>
            <a:custGeom>
              <a:avLst/>
              <a:gdLst/>
              <a:ahLst/>
              <a:cxnLst/>
              <a:rect l="l" t="t" r="r" b="b"/>
              <a:pathLst>
                <a:path w="173354" h="90170">
                  <a:moveTo>
                    <a:pt x="128504" y="0"/>
                  </a:moveTo>
                  <a:lnTo>
                    <a:pt x="44827" y="0"/>
                  </a:lnTo>
                  <a:lnTo>
                    <a:pt x="27378" y="3522"/>
                  </a:lnTo>
                  <a:lnTo>
                    <a:pt x="13129" y="13128"/>
                  </a:lnTo>
                  <a:lnTo>
                    <a:pt x="3522" y="27377"/>
                  </a:lnTo>
                  <a:lnTo>
                    <a:pt x="0" y="44825"/>
                  </a:lnTo>
                  <a:lnTo>
                    <a:pt x="3522" y="62274"/>
                  </a:lnTo>
                  <a:lnTo>
                    <a:pt x="13129" y="76523"/>
                  </a:lnTo>
                  <a:lnTo>
                    <a:pt x="27379" y="86130"/>
                  </a:lnTo>
                  <a:lnTo>
                    <a:pt x="44827" y="89653"/>
                  </a:lnTo>
                  <a:lnTo>
                    <a:pt x="128504" y="89653"/>
                  </a:lnTo>
                  <a:lnTo>
                    <a:pt x="145952" y="86130"/>
                  </a:lnTo>
                  <a:lnTo>
                    <a:pt x="160201" y="76523"/>
                  </a:lnTo>
                  <a:lnTo>
                    <a:pt x="169808" y="62274"/>
                  </a:lnTo>
                  <a:lnTo>
                    <a:pt x="173330" y="44825"/>
                  </a:lnTo>
                  <a:lnTo>
                    <a:pt x="169808" y="27377"/>
                  </a:lnTo>
                  <a:lnTo>
                    <a:pt x="160201" y="13128"/>
                  </a:lnTo>
                  <a:lnTo>
                    <a:pt x="145953"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9" name="object 69"/>
            <p:cNvSpPr/>
            <p:nvPr/>
          </p:nvSpPr>
          <p:spPr>
            <a:xfrm>
              <a:off x="5356942" y="5700263"/>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0" name="object 70"/>
            <p:cNvSpPr/>
            <p:nvPr/>
          </p:nvSpPr>
          <p:spPr>
            <a:xfrm>
              <a:off x="5144809" y="5875649"/>
              <a:ext cx="173355" cy="90170"/>
            </a:xfrm>
            <a:custGeom>
              <a:avLst/>
              <a:gdLst/>
              <a:ahLst/>
              <a:cxnLst/>
              <a:rect l="l" t="t" r="r" b="b"/>
              <a:pathLst>
                <a:path w="173354" h="90170">
                  <a:moveTo>
                    <a:pt x="128503" y="0"/>
                  </a:moveTo>
                  <a:lnTo>
                    <a:pt x="44825" y="0"/>
                  </a:lnTo>
                  <a:lnTo>
                    <a:pt x="27377" y="3522"/>
                  </a:lnTo>
                  <a:lnTo>
                    <a:pt x="13129" y="13129"/>
                  </a:lnTo>
                  <a:lnTo>
                    <a:pt x="3522" y="27378"/>
                  </a:lnTo>
                  <a:lnTo>
                    <a:pt x="0" y="44827"/>
                  </a:lnTo>
                  <a:lnTo>
                    <a:pt x="3522" y="62275"/>
                  </a:lnTo>
                  <a:lnTo>
                    <a:pt x="13129" y="76524"/>
                  </a:lnTo>
                  <a:lnTo>
                    <a:pt x="27379" y="86131"/>
                  </a:lnTo>
                  <a:lnTo>
                    <a:pt x="44825" y="89653"/>
                  </a:lnTo>
                  <a:lnTo>
                    <a:pt x="128504" y="89653"/>
                  </a:lnTo>
                  <a:lnTo>
                    <a:pt x="145952" y="86131"/>
                  </a:lnTo>
                  <a:lnTo>
                    <a:pt x="160201" y="76524"/>
                  </a:lnTo>
                  <a:lnTo>
                    <a:pt x="169808" y="62275"/>
                  </a:lnTo>
                  <a:lnTo>
                    <a:pt x="173330" y="44826"/>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1" name="object 71"/>
            <p:cNvSpPr/>
            <p:nvPr/>
          </p:nvSpPr>
          <p:spPr>
            <a:xfrm>
              <a:off x="5144809" y="5875649"/>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2" name="object 72"/>
            <p:cNvSpPr/>
            <p:nvPr/>
          </p:nvSpPr>
          <p:spPr>
            <a:xfrm>
              <a:off x="5577255" y="5875649"/>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9" y="86131"/>
                  </a:lnTo>
                  <a:lnTo>
                    <a:pt x="44827" y="89653"/>
                  </a:lnTo>
                  <a:lnTo>
                    <a:pt x="128504" y="89653"/>
                  </a:lnTo>
                  <a:lnTo>
                    <a:pt x="145952" y="86131"/>
                  </a:lnTo>
                  <a:lnTo>
                    <a:pt x="160201" y="76524"/>
                  </a:lnTo>
                  <a:lnTo>
                    <a:pt x="169808" y="62275"/>
                  </a:lnTo>
                  <a:lnTo>
                    <a:pt x="173330" y="44826"/>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3" name="object 73"/>
            <p:cNvSpPr/>
            <p:nvPr/>
          </p:nvSpPr>
          <p:spPr>
            <a:xfrm>
              <a:off x="5577255" y="5875649"/>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4" name="object 74"/>
            <p:cNvSpPr/>
            <p:nvPr/>
          </p:nvSpPr>
          <p:spPr>
            <a:xfrm>
              <a:off x="5438080" y="6052450"/>
              <a:ext cx="173355" cy="90170"/>
            </a:xfrm>
            <a:custGeom>
              <a:avLst/>
              <a:gdLst/>
              <a:ahLst/>
              <a:cxnLst/>
              <a:rect l="l" t="t" r="r" b="b"/>
              <a:pathLst>
                <a:path w="173354" h="90170">
                  <a:moveTo>
                    <a:pt x="128503" y="0"/>
                  </a:moveTo>
                  <a:lnTo>
                    <a:pt x="44827" y="0"/>
                  </a:lnTo>
                  <a:lnTo>
                    <a:pt x="27378" y="3522"/>
                  </a:lnTo>
                  <a:lnTo>
                    <a:pt x="13129" y="13129"/>
                  </a:lnTo>
                  <a:lnTo>
                    <a:pt x="3522" y="27378"/>
                  </a:lnTo>
                  <a:lnTo>
                    <a:pt x="0" y="44826"/>
                  </a:lnTo>
                  <a:lnTo>
                    <a:pt x="3522" y="62275"/>
                  </a:lnTo>
                  <a:lnTo>
                    <a:pt x="13129" y="76524"/>
                  </a:lnTo>
                  <a:lnTo>
                    <a:pt x="27379" y="86131"/>
                  </a:lnTo>
                  <a:lnTo>
                    <a:pt x="44827" y="89653"/>
                  </a:lnTo>
                  <a:lnTo>
                    <a:pt x="128504" y="89653"/>
                  </a:lnTo>
                  <a:lnTo>
                    <a:pt x="145952" y="86131"/>
                  </a:lnTo>
                  <a:lnTo>
                    <a:pt x="160201" y="76524"/>
                  </a:lnTo>
                  <a:lnTo>
                    <a:pt x="169808" y="62275"/>
                  </a:lnTo>
                  <a:lnTo>
                    <a:pt x="173330" y="44826"/>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5" name="object 75"/>
            <p:cNvSpPr/>
            <p:nvPr/>
          </p:nvSpPr>
          <p:spPr>
            <a:xfrm>
              <a:off x="5438080" y="6052450"/>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6" name="object 76"/>
            <p:cNvSpPr/>
            <p:nvPr/>
          </p:nvSpPr>
          <p:spPr>
            <a:xfrm>
              <a:off x="5747999" y="6052450"/>
              <a:ext cx="173355" cy="90170"/>
            </a:xfrm>
            <a:custGeom>
              <a:avLst/>
              <a:gdLst/>
              <a:ahLst/>
              <a:cxnLst/>
              <a:rect l="l" t="t" r="r" b="b"/>
              <a:pathLst>
                <a:path w="173354" h="90170">
                  <a:moveTo>
                    <a:pt x="128504" y="0"/>
                  </a:moveTo>
                  <a:lnTo>
                    <a:pt x="44827" y="0"/>
                  </a:lnTo>
                  <a:lnTo>
                    <a:pt x="27378" y="3522"/>
                  </a:lnTo>
                  <a:lnTo>
                    <a:pt x="13129" y="13129"/>
                  </a:lnTo>
                  <a:lnTo>
                    <a:pt x="3522" y="27378"/>
                  </a:lnTo>
                  <a:lnTo>
                    <a:pt x="0" y="44826"/>
                  </a:lnTo>
                  <a:lnTo>
                    <a:pt x="3522" y="62275"/>
                  </a:lnTo>
                  <a:lnTo>
                    <a:pt x="13129" y="76524"/>
                  </a:lnTo>
                  <a:lnTo>
                    <a:pt x="27379" y="86131"/>
                  </a:lnTo>
                  <a:lnTo>
                    <a:pt x="44827" y="89653"/>
                  </a:lnTo>
                  <a:lnTo>
                    <a:pt x="128504" y="89653"/>
                  </a:lnTo>
                  <a:lnTo>
                    <a:pt x="145952" y="86131"/>
                  </a:lnTo>
                  <a:lnTo>
                    <a:pt x="160201" y="76524"/>
                  </a:lnTo>
                  <a:lnTo>
                    <a:pt x="169808" y="62275"/>
                  </a:lnTo>
                  <a:lnTo>
                    <a:pt x="173330" y="44826"/>
                  </a:lnTo>
                  <a:lnTo>
                    <a:pt x="169808" y="27378"/>
                  </a:lnTo>
                  <a:lnTo>
                    <a:pt x="160201" y="13129"/>
                  </a:lnTo>
                  <a:lnTo>
                    <a:pt x="145952"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7" name="object 77"/>
            <p:cNvSpPr/>
            <p:nvPr/>
          </p:nvSpPr>
          <p:spPr>
            <a:xfrm>
              <a:off x="5747999" y="6052450"/>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8" name="object 78"/>
            <p:cNvSpPr/>
            <p:nvPr/>
          </p:nvSpPr>
          <p:spPr>
            <a:xfrm>
              <a:off x="5221232" y="5789916"/>
              <a:ext cx="222885" cy="85725"/>
            </a:xfrm>
            <a:custGeom>
              <a:avLst/>
              <a:gdLst/>
              <a:ahLst/>
              <a:cxnLst/>
              <a:rect l="l" t="t" r="r" b="b"/>
              <a:pathLst>
                <a:path w="222885" h="85725">
                  <a:moveTo>
                    <a:pt x="222376" y="0"/>
                  </a:moveTo>
                  <a:lnTo>
                    <a:pt x="0"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9" name="object 79"/>
            <p:cNvSpPr/>
            <p:nvPr/>
          </p:nvSpPr>
          <p:spPr>
            <a:xfrm>
              <a:off x="5443608" y="5789916"/>
              <a:ext cx="220345" cy="85725"/>
            </a:xfrm>
            <a:custGeom>
              <a:avLst/>
              <a:gdLst/>
              <a:ahLst/>
              <a:cxnLst/>
              <a:rect l="l" t="t" r="r" b="b"/>
              <a:pathLst>
                <a:path w="220345" h="85725">
                  <a:moveTo>
                    <a:pt x="0" y="0"/>
                  </a:moveTo>
                  <a:lnTo>
                    <a:pt x="220313" y="85732"/>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0" name="object 80"/>
            <p:cNvSpPr/>
            <p:nvPr/>
          </p:nvSpPr>
          <p:spPr>
            <a:xfrm>
              <a:off x="5524745" y="5965303"/>
              <a:ext cx="139700" cy="87630"/>
            </a:xfrm>
            <a:custGeom>
              <a:avLst/>
              <a:gdLst/>
              <a:ahLst/>
              <a:cxnLst/>
              <a:rect l="l" t="t" r="r" b="b"/>
              <a:pathLst>
                <a:path w="139700" h="87629">
                  <a:moveTo>
                    <a:pt x="139176" y="0"/>
                  </a:moveTo>
                  <a:lnTo>
                    <a:pt x="0"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1" name="object 81"/>
            <p:cNvSpPr/>
            <p:nvPr/>
          </p:nvSpPr>
          <p:spPr>
            <a:xfrm>
              <a:off x="5663921" y="5965303"/>
              <a:ext cx="170815" cy="87630"/>
            </a:xfrm>
            <a:custGeom>
              <a:avLst/>
              <a:gdLst/>
              <a:ahLst/>
              <a:cxnLst/>
              <a:rect l="l" t="t" r="r" b="b"/>
              <a:pathLst>
                <a:path w="170814" h="87629">
                  <a:moveTo>
                    <a:pt x="0" y="0"/>
                  </a:moveTo>
                  <a:lnTo>
                    <a:pt x="170744"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2" name="object 82"/>
            <p:cNvSpPr/>
            <p:nvPr/>
          </p:nvSpPr>
          <p:spPr>
            <a:xfrm>
              <a:off x="5307017" y="6229252"/>
              <a:ext cx="173355" cy="90170"/>
            </a:xfrm>
            <a:custGeom>
              <a:avLst/>
              <a:gdLst/>
              <a:ahLst/>
              <a:cxnLst/>
              <a:rect l="l" t="t" r="r" b="b"/>
              <a:pathLst>
                <a:path w="173354" h="90170">
                  <a:moveTo>
                    <a:pt x="128503" y="0"/>
                  </a:moveTo>
                  <a:lnTo>
                    <a:pt x="44827" y="0"/>
                  </a:lnTo>
                  <a:lnTo>
                    <a:pt x="27378" y="3522"/>
                  </a:lnTo>
                  <a:lnTo>
                    <a:pt x="13129" y="13129"/>
                  </a:lnTo>
                  <a:lnTo>
                    <a:pt x="3522" y="27378"/>
                  </a:lnTo>
                  <a:lnTo>
                    <a:pt x="0" y="44827"/>
                  </a:lnTo>
                  <a:lnTo>
                    <a:pt x="3522" y="62275"/>
                  </a:lnTo>
                  <a:lnTo>
                    <a:pt x="13129" y="76524"/>
                  </a:lnTo>
                  <a:lnTo>
                    <a:pt x="27379" y="86131"/>
                  </a:lnTo>
                  <a:lnTo>
                    <a:pt x="44827" y="89653"/>
                  </a:lnTo>
                  <a:lnTo>
                    <a:pt x="128504" y="89653"/>
                  </a:lnTo>
                  <a:lnTo>
                    <a:pt x="145952" y="86131"/>
                  </a:lnTo>
                  <a:lnTo>
                    <a:pt x="160201" y="76524"/>
                  </a:lnTo>
                  <a:lnTo>
                    <a:pt x="169808" y="62275"/>
                  </a:lnTo>
                  <a:lnTo>
                    <a:pt x="173330" y="44826"/>
                  </a:lnTo>
                  <a:lnTo>
                    <a:pt x="169808" y="27378"/>
                  </a:lnTo>
                  <a:lnTo>
                    <a:pt x="160201" y="13129"/>
                  </a:lnTo>
                  <a:lnTo>
                    <a:pt x="145952" y="3522"/>
                  </a:lnTo>
                  <a:lnTo>
                    <a:pt x="128503"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3" name="object 83"/>
            <p:cNvSpPr/>
            <p:nvPr/>
          </p:nvSpPr>
          <p:spPr>
            <a:xfrm>
              <a:off x="5307017" y="6229252"/>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4" name="object 84"/>
            <p:cNvSpPr/>
            <p:nvPr/>
          </p:nvSpPr>
          <p:spPr>
            <a:xfrm>
              <a:off x="5584461" y="6229252"/>
              <a:ext cx="173355" cy="90170"/>
            </a:xfrm>
            <a:custGeom>
              <a:avLst/>
              <a:gdLst/>
              <a:ahLst/>
              <a:cxnLst/>
              <a:rect l="l" t="t" r="r" b="b"/>
              <a:pathLst>
                <a:path w="173354" h="90170">
                  <a:moveTo>
                    <a:pt x="128504" y="0"/>
                  </a:moveTo>
                  <a:lnTo>
                    <a:pt x="44827" y="0"/>
                  </a:lnTo>
                  <a:lnTo>
                    <a:pt x="27378" y="3522"/>
                  </a:lnTo>
                  <a:lnTo>
                    <a:pt x="13129" y="13129"/>
                  </a:lnTo>
                  <a:lnTo>
                    <a:pt x="3522" y="27378"/>
                  </a:lnTo>
                  <a:lnTo>
                    <a:pt x="0" y="44827"/>
                  </a:lnTo>
                  <a:lnTo>
                    <a:pt x="3522" y="62275"/>
                  </a:lnTo>
                  <a:lnTo>
                    <a:pt x="13129" y="76524"/>
                  </a:lnTo>
                  <a:lnTo>
                    <a:pt x="27379" y="86131"/>
                  </a:lnTo>
                  <a:lnTo>
                    <a:pt x="44827" y="89653"/>
                  </a:lnTo>
                  <a:lnTo>
                    <a:pt x="128504" y="89653"/>
                  </a:lnTo>
                  <a:lnTo>
                    <a:pt x="145952" y="86131"/>
                  </a:lnTo>
                  <a:lnTo>
                    <a:pt x="160201" y="76524"/>
                  </a:lnTo>
                  <a:lnTo>
                    <a:pt x="169808" y="62275"/>
                  </a:lnTo>
                  <a:lnTo>
                    <a:pt x="173330" y="44826"/>
                  </a:lnTo>
                  <a:lnTo>
                    <a:pt x="169808" y="27378"/>
                  </a:lnTo>
                  <a:lnTo>
                    <a:pt x="160201" y="13129"/>
                  </a:lnTo>
                  <a:lnTo>
                    <a:pt x="145952" y="3522"/>
                  </a:lnTo>
                  <a:lnTo>
                    <a:pt x="128504" y="0"/>
                  </a:lnTo>
                  <a:close/>
                </a:path>
              </a:pathLst>
            </a:custGeom>
            <a:solidFill>
              <a:srgbClr val="F2F2F2"/>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5" name="object 85"/>
            <p:cNvSpPr/>
            <p:nvPr/>
          </p:nvSpPr>
          <p:spPr>
            <a:xfrm>
              <a:off x="5584461" y="6229252"/>
              <a:ext cx="173355" cy="90170"/>
            </a:xfrm>
            <a:custGeom>
              <a:avLst/>
              <a:gdLst/>
              <a:ahLst/>
              <a:cxnLst/>
              <a:rect l="l" t="t" r="r" b="b"/>
              <a:pathLst>
                <a:path w="173354" h="90170">
                  <a:moveTo>
                    <a:pt x="0" y="44827"/>
                  </a:moveTo>
                  <a:lnTo>
                    <a:pt x="3522" y="27378"/>
                  </a:lnTo>
                  <a:lnTo>
                    <a:pt x="13129" y="13129"/>
                  </a:lnTo>
                  <a:lnTo>
                    <a:pt x="27378" y="3522"/>
                  </a:lnTo>
                  <a:lnTo>
                    <a:pt x="44827" y="0"/>
                  </a:lnTo>
                  <a:lnTo>
                    <a:pt x="128504" y="0"/>
                  </a:lnTo>
                  <a:lnTo>
                    <a:pt x="145952" y="3522"/>
                  </a:lnTo>
                  <a:lnTo>
                    <a:pt x="160201" y="13129"/>
                  </a:lnTo>
                  <a:lnTo>
                    <a:pt x="169808" y="27378"/>
                  </a:lnTo>
                  <a:lnTo>
                    <a:pt x="173331" y="44827"/>
                  </a:lnTo>
                  <a:lnTo>
                    <a:pt x="169808" y="62275"/>
                  </a:lnTo>
                  <a:lnTo>
                    <a:pt x="160201" y="76524"/>
                  </a:lnTo>
                  <a:lnTo>
                    <a:pt x="145952" y="86131"/>
                  </a:lnTo>
                  <a:lnTo>
                    <a:pt x="128504" y="89654"/>
                  </a:lnTo>
                  <a:lnTo>
                    <a:pt x="44827" y="89654"/>
                  </a:lnTo>
                  <a:lnTo>
                    <a:pt x="27378" y="86131"/>
                  </a:lnTo>
                  <a:lnTo>
                    <a:pt x="13129" y="76524"/>
                  </a:lnTo>
                  <a:lnTo>
                    <a:pt x="3522" y="62275"/>
                  </a:lnTo>
                  <a:lnTo>
                    <a:pt x="0" y="44826"/>
                  </a:lnTo>
                  <a:close/>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6" name="object 86"/>
            <p:cNvSpPr/>
            <p:nvPr/>
          </p:nvSpPr>
          <p:spPr>
            <a:xfrm>
              <a:off x="5389410" y="6142104"/>
              <a:ext cx="139700" cy="87630"/>
            </a:xfrm>
            <a:custGeom>
              <a:avLst/>
              <a:gdLst/>
              <a:ahLst/>
              <a:cxnLst/>
              <a:rect l="l" t="t" r="r" b="b"/>
              <a:pathLst>
                <a:path w="139700" h="87629">
                  <a:moveTo>
                    <a:pt x="139176" y="0"/>
                  </a:moveTo>
                  <a:lnTo>
                    <a:pt x="0"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7" name="object 87"/>
            <p:cNvSpPr/>
            <p:nvPr/>
          </p:nvSpPr>
          <p:spPr>
            <a:xfrm>
              <a:off x="5517150" y="6139599"/>
              <a:ext cx="170815" cy="87630"/>
            </a:xfrm>
            <a:custGeom>
              <a:avLst/>
              <a:gdLst/>
              <a:ahLst/>
              <a:cxnLst/>
              <a:rect l="l" t="t" r="r" b="b"/>
              <a:pathLst>
                <a:path w="170814" h="87629">
                  <a:moveTo>
                    <a:pt x="0" y="0"/>
                  </a:moveTo>
                  <a:lnTo>
                    <a:pt x="170744" y="87147"/>
                  </a:lnTo>
                </a:path>
              </a:pathLst>
            </a:custGeom>
            <a:ln w="9525">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88" name="object 88"/>
          <p:cNvSpPr txBox="1"/>
          <p:nvPr/>
        </p:nvSpPr>
        <p:spPr>
          <a:xfrm>
            <a:off x="2756260" y="2505056"/>
            <a:ext cx="1808194" cy="246221"/>
          </a:xfrm>
          <a:prstGeom prst="rect">
            <a:avLst/>
          </a:prstGeom>
        </p:spPr>
        <p:txBody>
          <a:bodyPr vert="horz" wrap="square" lIns="0" tIns="0" rIns="0" bIns="0" rtlCol="0">
            <a:noAutofit/>
          </a:bodyPr>
          <a:lstStyle/>
          <a:p>
            <a:pPr marL="12700" algn="ctr" fontAlgn="ctr">
              <a:lnSpc>
                <a:spcPct val="100000"/>
              </a:lnSpc>
            </a:pPr>
            <a:r>
              <a:rPr lang="en-US" sz="1400" b="1" dirty="0">
                <a:solidFill>
                  <a:srgbClr val="40A6BD"/>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Bootstrap sampling</a:t>
            </a:r>
          </a:p>
        </p:txBody>
      </p:sp>
      <p:sp>
        <p:nvSpPr>
          <p:cNvPr id="89" name="object 89"/>
          <p:cNvSpPr txBox="1"/>
          <p:nvPr/>
        </p:nvSpPr>
        <p:spPr>
          <a:xfrm>
            <a:off x="4669229" y="2505056"/>
            <a:ext cx="1974651" cy="246221"/>
          </a:xfrm>
          <a:prstGeom prst="rect">
            <a:avLst/>
          </a:prstGeom>
        </p:spPr>
        <p:txBody>
          <a:bodyPr vert="horz" wrap="square" lIns="0" tIns="0" rIns="0" bIns="0" rtlCol="0">
            <a:noAutofit/>
          </a:bodyPr>
          <a:lstStyle/>
          <a:p>
            <a:pPr marL="12700" algn="ctr" fontAlgn="ctr">
              <a:lnSpc>
                <a:spcPct val="100000"/>
              </a:lnSpc>
            </a:pPr>
            <a:r>
              <a:rPr lang="en-US" sz="1400" b="1">
                <a:solidFill>
                  <a:srgbClr val="40A6BD"/>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Decision tree building</a:t>
            </a:r>
          </a:p>
        </p:txBody>
      </p:sp>
      <p:sp>
        <p:nvSpPr>
          <p:cNvPr id="90" name="object 90"/>
          <p:cNvSpPr txBox="1"/>
          <p:nvPr/>
        </p:nvSpPr>
        <p:spPr>
          <a:xfrm>
            <a:off x="6627624" y="2505056"/>
            <a:ext cx="1752934" cy="246221"/>
          </a:xfrm>
          <a:prstGeom prst="rect">
            <a:avLst/>
          </a:prstGeom>
        </p:spPr>
        <p:txBody>
          <a:bodyPr vert="horz" wrap="square" lIns="0" tIns="0" rIns="0" bIns="0" rtlCol="0">
            <a:noAutofit/>
          </a:bodyPr>
          <a:lstStyle/>
          <a:p>
            <a:pPr marL="12700" algn="ctr" fontAlgn="ctr">
              <a:lnSpc>
                <a:spcPct val="100000"/>
              </a:lnSpc>
            </a:pPr>
            <a:r>
              <a:rPr lang="en-US" sz="1400" b="1">
                <a:solidFill>
                  <a:srgbClr val="40A6BD"/>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Aggregation prediction result</a:t>
            </a:r>
          </a:p>
        </p:txBody>
      </p:sp>
      <p:sp>
        <p:nvSpPr>
          <p:cNvPr id="91" name="object 91"/>
          <p:cNvSpPr/>
          <p:nvPr/>
        </p:nvSpPr>
        <p:spPr>
          <a:xfrm>
            <a:off x="2785510" y="3198772"/>
            <a:ext cx="3175" cy="2642870"/>
          </a:xfrm>
          <a:custGeom>
            <a:avLst/>
            <a:gdLst/>
            <a:ahLst/>
            <a:cxnLst/>
            <a:rect l="l" t="t" r="r" b="b"/>
            <a:pathLst>
              <a:path w="3175" h="2642870">
                <a:moveTo>
                  <a:pt x="2839" y="0"/>
                </a:moveTo>
                <a:lnTo>
                  <a:pt x="0" y="2642838"/>
                </a:lnTo>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2" name="object 92"/>
          <p:cNvSpPr/>
          <p:nvPr/>
        </p:nvSpPr>
        <p:spPr>
          <a:xfrm>
            <a:off x="2788349" y="3164918"/>
            <a:ext cx="267335" cy="76200"/>
          </a:xfrm>
          <a:custGeom>
            <a:avLst/>
            <a:gdLst/>
            <a:ahLst/>
            <a:cxnLst/>
            <a:rect l="l" t="t" r="r" b="b"/>
            <a:pathLst>
              <a:path w="267335" h="76200">
                <a:moveTo>
                  <a:pt x="190966" y="0"/>
                </a:moveTo>
                <a:lnTo>
                  <a:pt x="190966" y="76200"/>
                </a:lnTo>
                <a:lnTo>
                  <a:pt x="260816" y="41275"/>
                </a:lnTo>
                <a:lnTo>
                  <a:pt x="203666" y="41275"/>
                </a:lnTo>
                <a:lnTo>
                  <a:pt x="203666" y="34925"/>
                </a:lnTo>
                <a:lnTo>
                  <a:pt x="260816" y="34925"/>
                </a:lnTo>
                <a:lnTo>
                  <a:pt x="190966" y="0"/>
                </a:lnTo>
                <a:close/>
              </a:path>
              <a:path w="267335" h="76200">
                <a:moveTo>
                  <a:pt x="190966" y="34925"/>
                </a:moveTo>
                <a:lnTo>
                  <a:pt x="0" y="34925"/>
                </a:lnTo>
                <a:lnTo>
                  <a:pt x="0" y="41275"/>
                </a:lnTo>
                <a:lnTo>
                  <a:pt x="190966" y="41275"/>
                </a:lnTo>
                <a:lnTo>
                  <a:pt x="190966" y="34925"/>
                </a:lnTo>
                <a:close/>
              </a:path>
              <a:path w="267335" h="76200">
                <a:moveTo>
                  <a:pt x="260816" y="34925"/>
                </a:moveTo>
                <a:lnTo>
                  <a:pt x="203666" y="34925"/>
                </a:lnTo>
                <a:lnTo>
                  <a:pt x="203666" y="41275"/>
                </a:lnTo>
                <a:lnTo>
                  <a:pt x="260816" y="41275"/>
                </a:lnTo>
                <a:lnTo>
                  <a:pt x="267166" y="38100"/>
                </a:lnTo>
                <a:lnTo>
                  <a:pt x="260816" y="34925"/>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3" name="object 93"/>
          <p:cNvSpPr/>
          <p:nvPr/>
        </p:nvSpPr>
        <p:spPr>
          <a:xfrm>
            <a:off x="2788349" y="4043459"/>
            <a:ext cx="267335" cy="76200"/>
          </a:xfrm>
          <a:custGeom>
            <a:avLst/>
            <a:gdLst/>
            <a:ahLst/>
            <a:cxnLst/>
            <a:rect l="l" t="t" r="r" b="b"/>
            <a:pathLst>
              <a:path w="267335" h="76200">
                <a:moveTo>
                  <a:pt x="190966" y="41274"/>
                </a:moveTo>
                <a:lnTo>
                  <a:pt x="190966" y="76200"/>
                </a:lnTo>
                <a:lnTo>
                  <a:pt x="260816" y="41275"/>
                </a:lnTo>
                <a:lnTo>
                  <a:pt x="190966" y="41274"/>
                </a:lnTo>
                <a:close/>
              </a:path>
              <a:path w="267335" h="76200">
                <a:moveTo>
                  <a:pt x="190966" y="34924"/>
                </a:moveTo>
                <a:lnTo>
                  <a:pt x="190966" y="41274"/>
                </a:lnTo>
                <a:lnTo>
                  <a:pt x="203666" y="41275"/>
                </a:lnTo>
                <a:lnTo>
                  <a:pt x="203666" y="34925"/>
                </a:lnTo>
                <a:lnTo>
                  <a:pt x="190966" y="34924"/>
                </a:lnTo>
                <a:close/>
              </a:path>
              <a:path w="267335" h="76200">
                <a:moveTo>
                  <a:pt x="190966" y="0"/>
                </a:moveTo>
                <a:lnTo>
                  <a:pt x="190966" y="34924"/>
                </a:lnTo>
                <a:lnTo>
                  <a:pt x="203666" y="34925"/>
                </a:lnTo>
                <a:lnTo>
                  <a:pt x="203666" y="41275"/>
                </a:lnTo>
                <a:lnTo>
                  <a:pt x="260818" y="41273"/>
                </a:lnTo>
                <a:lnTo>
                  <a:pt x="267166" y="38100"/>
                </a:lnTo>
                <a:lnTo>
                  <a:pt x="190966" y="0"/>
                </a:lnTo>
                <a:close/>
              </a:path>
              <a:path w="267335" h="76200">
                <a:moveTo>
                  <a:pt x="0" y="34923"/>
                </a:moveTo>
                <a:lnTo>
                  <a:pt x="0" y="41273"/>
                </a:lnTo>
                <a:lnTo>
                  <a:pt x="190966" y="41274"/>
                </a:lnTo>
                <a:lnTo>
                  <a:pt x="190966" y="34924"/>
                </a:lnTo>
                <a:lnTo>
                  <a:pt x="0" y="34923"/>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4" name="object 94"/>
          <p:cNvSpPr/>
          <p:nvPr/>
        </p:nvSpPr>
        <p:spPr>
          <a:xfrm>
            <a:off x="2788349" y="4930963"/>
            <a:ext cx="267335" cy="76200"/>
          </a:xfrm>
          <a:custGeom>
            <a:avLst/>
            <a:gdLst/>
            <a:ahLst/>
            <a:cxnLst/>
            <a:rect l="l" t="t" r="r" b="b"/>
            <a:pathLst>
              <a:path w="267335" h="76200">
                <a:moveTo>
                  <a:pt x="190966" y="0"/>
                </a:moveTo>
                <a:lnTo>
                  <a:pt x="190966" y="76200"/>
                </a:lnTo>
                <a:lnTo>
                  <a:pt x="260818" y="41275"/>
                </a:lnTo>
                <a:lnTo>
                  <a:pt x="203666" y="41275"/>
                </a:lnTo>
                <a:lnTo>
                  <a:pt x="203666" y="34925"/>
                </a:lnTo>
                <a:lnTo>
                  <a:pt x="260813" y="34925"/>
                </a:lnTo>
                <a:lnTo>
                  <a:pt x="190966" y="0"/>
                </a:lnTo>
                <a:close/>
              </a:path>
              <a:path w="267335" h="76200">
                <a:moveTo>
                  <a:pt x="190966" y="34925"/>
                </a:moveTo>
                <a:lnTo>
                  <a:pt x="0" y="34925"/>
                </a:lnTo>
                <a:lnTo>
                  <a:pt x="0" y="41275"/>
                </a:lnTo>
                <a:lnTo>
                  <a:pt x="190966" y="41275"/>
                </a:lnTo>
                <a:lnTo>
                  <a:pt x="190966" y="34925"/>
                </a:lnTo>
                <a:close/>
              </a:path>
              <a:path w="267335" h="76200">
                <a:moveTo>
                  <a:pt x="260813" y="34925"/>
                </a:moveTo>
                <a:lnTo>
                  <a:pt x="203666" y="34925"/>
                </a:lnTo>
                <a:lnTo>
                  <a:pt x="203666" y="41275"/>
                </a:lnTo>
                <a:lnTo>
                  <a:pt x="260818" y="41275"/>
                </a:lnTo>
                <a:lnTo>
                  <a:pt x="267166" y="38101"/>
                </a:lnTo>
                <a:lnTo>
                  <a:pt x="260813" y="34925"/>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5" name="object 95"/>
          <p:cNvSpPr/>
          <p:nvPr/>
        </p:nvSpPr>
        <p:spPr>
          <a:xfrm>
            <a:off x="2788349" y="5809505"/>
            <a:ext cx="267335" cy="76200"/>
          </a:xfrm>
          <a:custGeom>
            <a:avLst/>
            <a:gdLst/>
            <a:ahLst/>
            <a:cxnLst/>
            <a:rect l="l" t="t" r="r" b="b"/>
            <a:pathLst>
              <a:path w="267335" h="76200">
                <a:moveTo>
                  <a:pt x="190966" y="41274"/>
                </a:moveTo>
                <a:lnTo>
                  <a:pt x="190966" y="76199"/>
                </a:lnTo>
                <a:lnTo>
                  <a:pt x="260816" y="41274"/>
                </a:lnTo>
                <a:lnTo>
                  <a:pt x="190966" y="41274"/>
                </a:lnTo>
                <a:close/>
              </a:path>
              <a:path w="267335" h="76200">
                <a:moveTo>
                  <a:pt x="190966" y="34924"/>
                </a:moveTo>
                <a:lnTo>
                  <a:pt x="190966" y="41274"/>
                </a:lnTo>
                <a:lnTo>
                  <a:pt x="203666" y="41274"/>
                </a:lnTo>
                <a:lnTo>
                  <a:pt x="203666" y="34924"/>
                </a:lnTo>
                <a:lnTo>
                  <a:pt x="190966" y="34924"/>
                </a:lnTo>
                <a:close/>
              </a:path>
              <a:path w="267335" h="76200">
                <a:moveTo>
                  <a:pt x="190966" y="0"/>
                </a:moveTo>
                <a:lnTo>
                  <a:pt x="190966" y="34924"/>
                </a:lnTo>
                <a:lnTo>
                  <a:pt x="203666" y="34924"/>
                </a:lnTo>
                <a:lnTo>
                  <a:pt x="203666" y="41274"/>
                </a:lnTo>
                <a:lnTo>
                  <a:pt x="260818" y="41274"/>
                </a:lnTo>
                <a:lnTo>
                  <a:pt x="267166" y="38100"/>
                </a:lnTo>
                <a:lnTo>
                  <a:pt x="190966" y="0"/>
                </a:lnTo>
                <a:close/>
              </a:path>
              <a:path w="267335" h="76200">
                <a:moveTo>
                  <a:pt x="0" y="34924"/>
                </a:moveTo>
                <a:lnTo>
                  <a:pt x="0" y="41274"/>
                </a:lnTo>
                <a:lnTo>
                  <a:pt x="190966" y="41274"/>
                </a:lnTo>
                <a:lnTo>
                  <a:pt x="190966" y="34924"/>
                </a:lnTo>
                <a:lnTo>
                  <a:pt x="0" y="34924"/>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6" name="object 96"/>
          <p:cNvSpPr/>
          <p:nvPr/>
        </p:nvSpPr>
        <p:spPr>
          <a:xfrm>
            <a:off x="2371991" y="4529156"/>
            <a:ext cx="414020" cy="0"/>
          </a:xfrm>
          <a:custGeom>
            <a:avLst/>
            <a:gdLst/>
            <a:ahLst/>
            <a:cxnLst/>
            <a:rect l="l" t="t" r="r" b="b"/>
            <a:pathLst>
              <a:path w="414019">
                <a:moveTo>
                  <a:pt x="0" y="0"/>
                </a:moveTo>
                <a:lnTo>
                  <a:pt x="413519" y="1"/>
                </a:lnTo>
              </a:path>
            </a:pathLst>
          </a:custGeom>
          <a:ln w="6350">
            <a:solidFill>
              <a:srgbClr val="7F7F7F"/>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7" name="object 97"/>
          <p:cNvSpPr txBox="1"/>
          <p:nvPr/>
        </p:nvSpPr>
        <p:spPr>
          <a:xfrm>
            <a:off x="8004435" y="4166216"/>
            <a:ext cx="1429624" cy="215444"/>
          </a:xfrm>
          <a:prstGeom prst="rect">
            <a:avLst/>
          </a:prstGeom>
        </p:spPr>
        <p:txBody>
          <a:bodyPr vert="horz" wrap="square" lIns="0" tIns="0" rIns="0" bIns="0" rtlCol="0">
            <a:noAutofit/>
          </a:bodyPr>
          <a:lstStyle/>
          <a:p>
            <a:pPr marL="184150" indent="-171450" fontAlgn="ctr">
              <a:lnSpc>
                <a:spcPct val="100000"/>
              </a:lnSpc>
              <a:buFont typeface="Arial"/>
              <a:buChar char="•"/>
              <a:tabLst>
                <a:tab pos="184150" algn="l"/>
              </a:tabLst>
            </a:pPr>
            <a:r>
              <a:rPr lang="en-US" sz="12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Category: majority voting</a:t>
            </a:r>
          </a:p>
        </p:txBody>
      </p:sp>
      <p:sp>
        <p:nvSpPr>
          <p:cNvPr id="98" name="object 98"/>
          <p:cNvSpPr txBox="1"/>
          <p:nvPr/>
        </p:nvSpPr>
        <p:spPr>
          <a:xfrm>
            <a:off x="8004435" y="4623416"/>
            <a:ext cx="1343182" cy="215444"/>
          </a:xfrm>
          <a:prstGeom prst="rect">
            <a:avLst/>
          </a:prstGeom>
        </p:spPr>
        <p:txBody>
          <a:bodyPr vert="horz" wrap="square" lIns="0" tIns="0" rIns="0" bIns="0" rtlCol="0">
            <a:noAutofit/>
          </a:bodyPr>
          <a:lstStyle/>
          <a:p>
            <a:pPr marL="184150" indent="-171450" fontAlgn="ctr">
              <a:lnSpc>
                <a:spcPct val="100000"/>
              </a:lnSpc>
              <a:buFont typeface="Arial"/>
              <a:buChar char="•"/>
              <a:tabLst>
                <a:tab pos="184150" algn="l"/>
              </a:tabLst>
            </a:pPr>
            <a:r>
              <a:rPr lang="en-US" sz="12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Regression: average value</a:t>
            </a:r>
          </a:p>
        </p:txBody>
      </p:sp>
      <p:sp>
        <p:nvSpPr>
          <p:cNvPr id="99" name="object 99"/>
          <p:cNvSpPr/>
          <p:nvPr/>
        </p:nvSpPr>
        <p:spPr>
          <a:xfrm>
            <a:off x="9654326" y="4433781"/>
            <a:ext cx="245745" cy="189865"/>
          </a:xfrm>
          <a:custGeom>
            <a:avLst/>
            <a:gdLst/>
            <a:ahLst/>
            <a:cxnLst/>
            <a:rect l="l" t="t" r="r" b="b"/>
            <a:pathLst>
              <a:path w="245745" h="189864">
                <a:moveTo>
                  <a:pt x="150540" y="0"/>
                </a:moveTo>
                <a:lnTo>
                  <a:pt x="150540" y="47392"/>
                </a:lnTo>
                <a:lnTo>
                  <a:pt x="0" y="47392"/>
                </a:lnTo>
                <a:lnTo>
                  <a:pt x="47392" y="94785"/>
                </a:lnTo>
                <a:lnTo>
                  <a:pt x="0" y="142177"/>
                </a:lnTo>
                <a:lnTo>
                  <a:pt x="150540" y="142177"/>
                </a:lnTo>
                <a:lnTo>
                  <a:pt x="150540" y="189570"/>
                </a:lnTo>
                <a:lnTo>
                  <a:pt x="245325" y="94785"/>
                </a:lnTo>
                <a:lnTo>
                  <a:pt x="150540"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0" name="object 100"/>
          <p:cNvSpPr/>
          <p:nvPr/>
        </p:nvSpPr>
        <p:spPr>
          <a:xfrm>
            <a:off x="10011813" y="4317366"/>
            <a:ext cx="1304925" cy="379730"/>
          </a:xfrm>
          <a:custGeom>
            <a:avLst/>
            <a:gdLst/>
            <a:ahLst/>
            <a:cxnLst/>
            <a:rect l="l" t="t" r="r" b="b"/>
            <a:pathLst>
              <a:path w="1304925" h="379729">
                <a:moveTo>
                  <a:pt x="1115122" y="0"/>
                </a:moveTo>
                <a:lnTo>
                  <a:pt x="189570" y="0"/>
                </a:lnTo>
                <a:lnTo>
                  <a:pt x="139175" y="6771"/>
                </a:lnTo>
                <a:lnTo>
                  <a:pt x="93890" y="25881"/>
                </a:lnTo>
                <a:lnTo>
                  <a:pt x="55524" y="55523"/>
                </a:lnTo>
                <a:lnTo>
                  <a:pt x="25882" y="93890"/>
                </a:lnTo>
                <a:lnTo>
                  <a:pt x="6771" y="139174"/>
                </a:lnTo>
                <a:lnTo>
                  <a:pt x="0" y="189570"/>
                </a:lnTo>
                <a:lnTo>
                  <a:pt x="6771" y="239965"/>
                </a:lnTo>
                <a:lnTo>
                  <a:pt x="25882" y="285249"/>
                </a:lnTo>
                <a:lnTo>
                  <a:pt x="55524" y="323616"/>
                </a:lnTo>
                <a:lnTo>
                  <a:pt x="93890" y="353258"/>
                </a:lnTo>
                <a:lnTo>
                  <a:pt x="139175" y="372369"/>
                </a:lnTo>
                <a:lnTo>
                  <a:pt x="189570" y="379140"/>
                </a:lnTo>
                <a:lnTo>
                  <a:pt x="1115122" y="379140"/>
                </a:lnTo>
                <a:lnTo>
                  <a:pt x="1165517" y="372369"/>
                </a:lnTo>
                <a:lnTo>
                  <a:pt x="1210801" y="353258"/>
                </a:lnTo>
                <a:lnTo>
                  <a:pt x="1249168" y="323616"/>
                </a:lnTo>
                <a:lnTo>
                  <a:pt x="1278810" y="285249"/>
                </a:lnTo>
                <a:lnTo>
                  <a:pt x="1297920" y="239965"/>
                </a:lnTo>
                <a:lnTo>
                  <a:pt x="1304692" y="189570"/>
                </a:lnTo>
                <a:lnTo>
                  <a:pt x="1297920" y="139174"/>
                </a:lnTo>
                <a:lnTo>
                  <a:pt x="1278810" y="93890"/>
                </a:lnTo>
                <a:lnTo>
                  <a:pt x="1249168" y="55523"/>
                </a:lnTo>
                <a:lnTo>
                  <a:pt x="1210801" y="25881"/>
                </a:lnTo>
                <a:lnTo>
                  <a:pt x="1165517" y="6771"/>
                </a:lnTo>
                <a:lnTo>
                  <a:pt x="1115122" y="0"/>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1" name="object 101"/>
          <p:cNvSpPr txBox="1"/>
          <p:nvPr/>
        </p:nvSpPr>
        <p:spPr>
          <a:xfrm>
            <a:off x="10016710" y="4396245"/>
            <a:ext cx="1287481" cy="246221"/>
          </a:xfrm>
          <a:prstGeom prst="rect">
            <a:avLst/>
          </a:prstGeom>
        </p:spPr>
        <p:txBody>
          <a:bodyPr vert="horz" wrap="square" lIns="0" tIns="0" rIns="0" bIns="0" rtlCol="0">
            <a:noAutofit/>
          </a:bodyPr>
          <a:lstStyle/>
          <a:p>
            <a:pPr marL="12700" algn="ctr" fontAlgn="ctr">
              <a:lnSpc>
                <a:spcPct val="100000"/>
              </a:lnSpc>
            </a:pPr>
            <a:r>
              <a:rPr lang="en-US" sz="120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Final prediction</a:t>
            </a:r>
          </a:p>
        </p:txBody>
      </p:sp>
      <p:sp>
        <p:nvSpPr>
          <p:cNvPr id="102" name="object 102"/>
          <p:cNvSpPr/>
          <p:nvPr/>
        </p:nvSpPr>
        <p:spPr>
          <a:xfrm>
            <a:off x="6112230" y="3153417"/>
            <a:ext cx="361315" cy="76200"/>
          </a:xfrm>
          <a:custGeom>
            <a:avLst/>
            <a:gdLst/>
            <a:ahLst/>
            <a:cxnLst/>
            <a:rect l="l" t="t" r="r" b="b"/>
            <a:pathLst>
              <a:path w="361314" h="76200">
                <a:moveTo>
                  <a:pt x="25400" y="34925"/>
                </a:moveTo>
                <a:lnTo>
                  <a:pt x="0" y="34925"/>
                </a:lnTo>
                <a:lnTo>
                  <a:pt x="0" y="41275"/>
                </a:lnTo>
                <a:lnTo>
                  <a:pt x="25400" y="41275"/>
                </a:lnTo>
                <a:lnTo>
                  <a:pt x="25400" y="34925"/>
                </a:lnTo>
                <a:close/>
              </a:path>
              <a:path w="361314" h="76200">
                <a:moveTo>
                  <a:pt x="69850" y="34925"/>
                </a:moveTo>
                <a:lnTo>
                  <a:pt x="44450" y="34925"/>
                </a:lnTo>
                <a:lnTo>
                  <a:pt x="44450" y="41275"/>
                </a:lnTo>
                <a:lnTo>
                  <a:pt x="69850" y="41275"/>
                </a:lnTo>
                <a:lnTo>
                  <a:pt x="69850" y="34925"/>
                </a:lnTo>
                <a:close/>
              </a:path>
              <a:path w="361314" h="76200">
                <a:moveTo>
                  <a:pt x="114300" y="34925"/>
                </a:moveTo>
                <a:lnTo>
                  <a:pt x="88900" y="34925"/>
                </a:lnTo>
                <a:lnTo>
                  <a:pt x="88900" y="41275"/>
                </a:lnTo>
                <a:lnTo>
                  <a:pt x="114300" y="41275"/>
                </a:lnTo>
                <a:lnTo>
                  <a:pt x="114300" y="34925"/>
                </a:lnTo>
                <a:close/>
              </a:path>
              <a:path w="361314" h="76200">
                <a:moveTo>
                  <a:pt x="158750" y="34925"/>
                </a:moveTo>
                <a:lnTo>
                  <a:pt x="133350" y="34925"/>
                </a:lnTo>
                <a:lnTo>
                  <a:pt x="133350" y="41275"/>
                </a:lnTo>
                <a:lnTo>
                  <a:pt x="158750" y="41275"/>
                </a:lnTo>
                <a:lnTo>
                  <a:pt x="158750" y="34925"/>
                </a:lnTo>
                <a:close/>
              </a:path>
              <a:path w="361314" h="76200">
                <a:moveTo>
                  <a:pt x="203200" y="34925"/>
                </a:moveTo>
                <a:lnTo>
                  <a:pt x="177800" y="34925"/>
                </a:lnTo>
                <a:lnTo>
                  <a:pt x="177800" y="41275"/>
                </a:lnTo>
                <a:lnTo>
                  <a:pt x="203200" y="41275"/>
                </a:lnTo>
                <a:lnTo>
                  <a:pt x="203200" y="34925"/>
                </a:lnTo>
                <a:close/>
              </a:path>
              <a:path w="361314" h="76200">
                <a:moveTo>
                  <a:pt x="247650" y="34925"/>
                </a:moveTo>
                <a:lnTo>
                  <a:pt x="222250" y="34925"/>
                </a:lnTo>
                <a:lnTo>
                  <a:pt x="222250" y="41275"/>
                </a:lnTo>
                <a:lnTo>
                  <a:pt x="247650" y="41275"/>
                </a:lnTo>
                <a:lnTo>
                  <a:pt x="247650" y="34925"/>
                </a:lnTo>
                <a:close/>
              </a:path>
              <a:path w="361314" h="76200">
                <a:moveTo>
                  <a:pt x="284937" y="0"/>
                </a:moveTo>
                <a:lnTo>
                  <a:pt x="284935" y="76200"/>
                </a:lnTo>
                <a:lnTo>
                  <a:pt x="354785" y="41275"/>
                </a:lnTo>
                <a:lnTo>
                  <a:pt x="292100" y="41275"/>
                </a:lnTo>
                <a:lnTo>
                  <a:pt x="292100" y="34925"/>
                </a:lnTo>
                <a:lnTo>
                  <a:pt x="354786" y="34925"/>
                </a:lnTo>
                <a:lnTo>
                  <a:pt x="284937" y="0"/>
                </a:lnTo>
                <a:close/>
              </a:path>
              <a:path w="361314" h="76200">
                <a:moveTo>
                  <a:pt x="284936" y="34925"/>
                </a:moveTo>
                <a:lnTo>
                  <a:pt x="266700" y="34925"/>
                </a:lnTo>
                <a:lnTo>
                  <a:pt x="266700" y="41275"/>
                </a:lnTo>
                <a:lnTo>
                  <a:pt x="284936" y="41275"/>
                </a:lnTo>
                <a:lnTo>
                  <a:pt x="284936" y="34925"/>
                </a:lnTo>
                <a:close/>
              </a:path>
              <a:path w="361314" h="76200">
                <a:moveTo>
                  <a:pt x="354786" y="34925"/>
                </a:moveTo>
                <a:lnTo>
                  <a:pt x="292100" y="34925"/>
                </a:lnTo>
                <a:lnTo>
                  <a:pt x="292100" y="41275"/>
                </a:lnTo>
                <a:lnTo>
                  <a:pt x="354785" y="41275"/>
                </a:lnTo>
                <a:lnTo>
                  <a:pt x="361135" y="38100"/>
                </a:lnTo>
                <a:lnTo>
                  <a:pt x="354786" y="34925"/>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3" name="object 103"/>
          <p:cNvSpPr/>
          <p:nvPr/>
        </p:nvSpPr>
        <p:spPr>
          <a:xfrm>
            <a:off x="6112230" y="4043459"/>
            <a:ext cx="361315" cy="76200"/>
          </a:xfrm>
          <a:custGeom>
            <a:avLst/>
            <a:gdLst/>
            <a:ahLst/>
            <a:cxnLst/>
            <a:rect l="l" t="t" r="r" b="b"/>
            <a:pathLst>
              <a:path w="361314" h="76200">
                <a:moveTo>
                  <a:pt x="25400" y="34923"/>
                </a:moveTo>
                <a:lnTo>
                  <a:pt x="0" y="34923"/>
                </a:lnTo>
                <a:lnTo>
                  <a:pt x="0" y="41273"/>
                </a:lnTo>
                <a:lnTo>
                  <a:pt x="25400" y="41273"/>
                </a:lnTo>
                <a:lnTo>
                  <a:pt x="25400" y="34923"/>
                </a:lnTo>
                <a:close/>
              </a:path>
              <a:path w="361314" h="76200">
                <a:moveTo>
                  <a:pt x="69850" y="34923"/>
                </a:moveTo>
                <a:lnTo>
                  <a:pt x="44450" y="34923"/>
                </a:lnTo>
                <a:lnTo>
                  <a:pt x="44450" y="41273"/>
                </a:lnTo>
                <a:lnTo>
                  <a:pt x="69850" y="41273"/>
                </a:lnTo>
                <a:lnTo>
                  <a:pt x="69850" y="34923"/>
                </a:lnTo>
                <a:close/>
              </a:path>
              <a:path w="361314" h="76200">
                <a:moveTo>
                  <a:pt x="114300" y="34923"/>
                </a:moveTo>
                <a:lnTo>
                  <a:pt x="88900" y="34923"/>
                </a:lnTo>
                <a:lnTo>
                  <a:pt x="88900" y="41273"/>
                </a:lnTo>
                <a:lnTo>
                  <a:pt x="114300" y="41273"/>
                </a:lnTo>
                <a:lnTo>
                  <a:pt x="114300" y="34923"/>
                </a:lnTo>
                <a:close/>
              </a:path>
              <a:path w="361314" h="76200">
                <a:moveTo>
                  <a:pt x="158750" y="34923"/>
                </a:moveTo>
                <a:lnTo>
                  <a:pt x="133350" y="34923"/>
                </a:lnTo>
                <a:lnTo>
                  <a:pt x="133350" y="41273"/>
                </a:lnTo>
                <a:lnTo>
                  <a:pt x="158750" y="41273"/>
                </a:lnTo>
                <a:lnTo>
                  <a:pt x="158750" y="34923"/>
                </a:lnTo>
                <a:close/>
              </a:path>
              <a:path w="361314" h="76200">
                <a:moveTo>
                  <a:pt x="177800" y="34923"/>
                </a:moveTo>
                <a:lnTo>
                  <a:pt x="177800" y="41273"/>
                </a:lnTo>
                <a:lnTo>
                  <a:pt x="203200" y="41275"/>
                </a:lnTo>
                <a:lnTo>
                  <a:pt x="203200" y="34925"/>
                </a:lnTo>
                <a:lnTo>
                  <a:pt x="177800" y="34923"/>
                </a:lnTo>
                <a:close/>
              </a:path>
              <a:path w="361314" h="76200">
                <a:moveTo>
                  <a:pt x="247650" y="34925"/>
                </a:moveTo>
                <a:lnTo>
                  <a:pt x="222250" y="34925"/>
                </a:lnTo>
                <a:lnTo>
                  <a:pt x="222250" y="41275"/>
                </a:lnTo>
                <a:lnTo>
                  <a:pt x="247650" y="41275"/>
                </a:lnTo>
                <a:lnTo>
                  <a:pt x="247650" y="34925"/>
                </a:lnTo>
                <a:close/>
              </a:path>
              <a:path w="361314" h="76200">
                <a:moveTo>
                  <a:pt x="284937" y="0"/>
                </a:moveTo>
                <a:lnTo>
                  <a:pt x="284935" y="76200"/>
                </a:lnTo>
                <a:lnTo>
                  <a:pt x="354785" y="41275"/>
                </a:lnTo>
                <a:lnTo>
                  <a:pt x="292100" y="41275"/>
                </a:lnTo>
                <a:lnTo>
                  <a:pt x="292100" y="34925"/>
                </a:lnTo>
                <a:lnTo>
                  <a:pt x="354786" y="34925"/>
                </a:lnTo>
                <a:lnTo>
                  <a:pt x="284937" y="0"/>
                </a:lnTo>
                <a:close/>
              </a:path>
              <a:path w="361314" h="76200">
                <a:moveTo>
                  <a:pt x="284936" y="34925"/>
                </a:moveTo>
                <a:lnTo>
                  <a:pt x="266700" y="34925"/>
                </a:lnTo>
                <a:lnTo>
                  <a:pt x="266700" y="41275"/>
                </a:lnTo>
                <a:lnTo>
                  <a:pt x="284936" y="41275"/>
                </a:lnTo>
                <a:lnTo>
                  <a:pt x="284936" y="34925"/>
                </a:lnTo>
                <a:close/>
              </a:path>
              <a:path w="361314" h="76200">
                <a:moveTo>
                  <a:pt x="354786" y="34925"/>
                </a:moveTo>
                <a:lnTo>
                  <a:pt x="292100" y="34925"/>
                </a:lnTo>
                <a:lnTo>
                  <a:pt x="292100" y="41275"/>
                </a:lnTo>
                <a:lnTo>
                  <a:pt x="354785" y="41275"/>
                </a:lnTo>
                <a:lnTo>
                  <a:pt x="361135" y="38100"/>
                </a:lnTo>
                <a:lnTo>
                  <a:pt x="354786" y="34925"/>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4" name="object 104"/>
          <p:cNvSpPr/>
          <p:nvPr/>
        </p:nvSpPr>
        <p:spPr>
          <a:xfrm>
            <a:off x="6112230" y="4872134"/>
            <a:ext cx="361315" cy="76200"/>
          </a:xfrm>
          <a:custGeom>
            <a:avLst/>
            <a:gdLst/>
            <a:ahLst/>
            <a:cxnLst/>
            <a:rect l="l" t="t" r="r" b="b"/>
            <a:pathLst>
              <a:path w="361314" h="76200">
                <a:moveTo>
                  <a:pt x="25400" y="34923"/>
                </a:moveTo>
                <a:lnTo>
                  <a:pt x="0" y="34923"/>
                </a:lnTo>
                <a:lnTo>
                  <a:pt x="0" y="41273"/>
                </a:lnTo>
                <a:lnTo>
                  <a:pt x="25400" y="41273"/>
                </a:lnTo>
                <a:lnTo>
                  <a:pt x="25400" y="34923"/>
                </a:lnTo>
                <a:close/>
              </a:path>
              <a:path w="361314" h="76200">
                <a:moveTo>
                  <a:pt x="69850" y="34923"/>
                </a:moveTo>
                <a:lnTo>
                  <a:pt x="44450" y="34923"/>
                </a:lnTo>
                <a:lnTo>
                  <a:pt x="44450" y="41273"/>
                </a:lnTo>
                <a:lnTo>
                  <a:pt x="69850" y="41273"/>
                </a:lnTo>
                <a:lnTo>
                  <a:pt x="69850" y="34923"/>
                </a:lnTo>
                <a:close/>
              </a:path>
              <a:path w="361314" h="76200">
                <a:moveTo>
                  <a:pt x="114300" y="34923"/>
                </a:moveTo>
                <a:lnTo>
                  <a:pt x="88900" y="34923"/>
                </a:lnTo>
                <a:lnTo>
                  <a:pt x="88900" y="41273"/>
                </a:lnTo>
                <a:lnTo>
                  <a:pt x="114300" y="41273"/>
                </a:lnTo>
                <a:lnTo>
                  <a:pt x="114300" y="34923"/>
                </a:lnTo>
                <a:close/>
              </a:path>
              <a:path w="361314" h="76200">
                <a:moveTo>
                  <a:pt x="158750" y="34923"/>
                </a:moveTo>
                <a:lnTo>
                  <a:pt x="133350" y="34923"/>
                </a:lnTo>
                <a:lnTo>
                  <a:pt x="133350" y="41273"/>
                </a:lnTo>
                <a:lnTo>
                  <a:pt x="158750" y="41273"/>
                </a:lnTo>
                <a:lnTo>
                  <a:pt x="158750" y="34923"/>
                </a:lnTo>
                <a:close/>
              </a:path>
              <a:path w="361314" h="76200">
                <a:moveTo>
                  <a:pt x="203200" y="34923"/>
                </a:moveTo>
                <a:lnTo>
                  <a:pt x="177800" y="34923"/>
                </a:lnTo>
                <a:lnTo>
                  <a:pt x="177800" y="41273"/>
                </a:lnTo>
                <a:lnTo>
                  <a:pt x="203200" y="41273"/>
                </a:lnTo>
                <a:lnTo>
                  <a:pt x="203200" y="34923"/>
                </a:lnTo>
                <a:close/>
              </a:path>
              <a:path w="361314" h="76200">
                <a:moveTo>
                  <a:pt x="247650" y="34925"/>
                </a:moveTo>
                <a:lnTo>
                  <a:pt x="222250" y="34925"/>
                </a:lnTo>
                <a:lnTo>
                  <a:pt x="222250" y="41275"/>
                </a:lnTo>
                <a:lnTo>
                  <a:pt x="247650" y="41275"/>
                </a:lnTo>
                <a:lnTo>
                  <a:pt x="247650" y="34925"/>
                </a:lnTo>
                <a:close/>
              </a:path>
              <a:path w="361314" h="76200">
                <a:moveTo>
                  <a:pt x="284937" y="0"/>
                </a:moveTo>
                <a:lnTo>
                  <a:pt x="284935" y="76200"/>
                </a:lnTo>
                <a:lnTo>
                  <a:pt x="354785" y="41275"/>
                </a:lnTo>
                <a:lnTo>
                  <a:pt x="292100" y="41275"/>
                </a:lnTo>
                <a:lnTo>
                  <a:pt x="292100" y="34925"/>
                </a:lnTo>
                <a:lnTo>
                  <a:pt x="354786" y="34925"/>
                </a:lnTo>
                <a:lnTo>
                  <a:pt x="284937" y="0"/>
                </a:lnTo>
                <a:close/>
              </a:path>
              <a:path w="361314" h="76200">
                <a:moveTo>
                  <a:pt x="284936" y="34925"/>
                </a:moveTo>
                <a:lnTo>
                  <a:pt x="266700" y="34925"/>
                </a:lnTo>
                <a:lnTo>
                  <a:pt x="266700" y="41275"/>
                </a:lnTo>
                <a:lnTo>
                  <a:pt x="284936" y="41275"/>
                </a:lnTo>
                <a:lnTo>
                  <a:pt x="284936" y="34925"/>
                </a:lnTo>
                <a:close/>
              </a:path>
              <a:path w="361314" h="76200">
                <a:moveTo>
                  <a:pt x="354786" y="34925"/>
                </a:moveTo>
                <a:lnTo>
                  <a:pt x="292100" y="34925"/>
                </a:lnTo>
                <a:lnTo>
                  <a:pt x="292100" y="41275"/>
                </a:lnTo>
                <a:lnTo>
                  <a:pt x="354785" y="41275"/>
                </a:lnTo>
                <a:lnTo>
                  <a:pt x="361135" y="38100"/>
                </a:lnTo>
                <a:lnTo>
                  <a:pt x="354786" y="34925"/>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5" name="object 105"/>
          <p:cNvSpPr/>
          <p:nvPr/>
        </p:nvSpPr>
        <p:spPr>
          <a:xfrm>
            <a:off x="6112230" y="5786534"/>
            <a:ext cx="361315" cy="76200"/>
          </a:xfrm>
          <a:custGeom>
            <a:avLst/>
            <a:gdLst/>
            <a:ahLst/>
            <a:cxnLst/>
            <a:rect l="l" t="t" r="r" b="b"/>
            <a:pathLst>
              <a:path w="361314" h="76200">
                <a:moveTo>
                  <a:pt x="0" y="34924"/>
                </a:moveTo>
                <a:lnTo>
                  <a:pt x="0" y="41274"/>
                </a:lnTo>
                <a:lnTo>
                  <a:pt x="25400" y="41274"/>
                </a:lnTo>
                <a:lnTo>
                  <a:pt x="25400" y="34924"/>
                </a:lnTo>
                <a:lnTo>
                  <a:pt x="0" y="34924"/>
                </a:lnTo>
                <a:close/>
              </a:path>
              <a:path w="361314" h="76200">
                <a:moveTo>
                  <a:pt x="44450" y="34924"/>
                </a:moveTo>
                <a:lnTo>
                  <a:pt x="44450" y="41274"/>
                </a:lnTo>
                <a:lnTo>
                  <a:pt x="69850" y="41274"/>
                </a:lnTo>
                <a:lnTo>
                  <a:pt x="69850" y="34924"/>
                </a:lnTo>
                <a:lnTo>
                  <a:pt x="44450" y="34924"/>
                </a:lnTo>
                <a:close/>
              </a:path>
              <a:path w="361314" h="76200">
                <a:moveTo>
                  <a:pt x="88900" y="34924"/>
                </a:moveTo>
                <a:lnTo>
                  <a:pt x="88900" y="41274"/>
                </a:lnTo>
                <a:lnTo>
                  <a:pt x="114300" y="41274"/>
                </a:lnTo>
                <a:lnTo>
                  <a:pt x="114300" y="34924"/>
                </a:lnTo>
                <a:lnTo>
                  <a:pt x="88900" y="34924"/>
                </a:lnTo>
                <a:close/>
              </a:path>
              <a:path w="361314" h="76200">
                <a:moveTo>
                  <a:pt x="133350" y="34924"/>
                </a:moveTo>
                <a:lnTo>
                  <a:pt x="133350" y="41274"/>
                </a:lnTo>
                <a:lnTo>
                  <a:pt x="158750" y="41274"/>
                </a:lnTo>
                <a:lnTo>
                  <a:pt x="158750" y="34924"/>
                </a:lnTo>
                <a:lnTo>
                  <a:pt x="133350" y="34924"/>
                </a:lnTo>
                <a:close/>
              </a:path>
              <a:path w="361314" h="76200">
                <a:moveTo>
                  <a:pt x="177800" y="34924"/>
                </a:moveTo>
                <a:lnTo>
                  <a:pt x="177800" y="41274"/>
                </a:lnTo>
                <a:lnTo>
                  <a:pt x="203200" y="41274"/>
                </a:lnTo>
                <a:lnTo>
                  <a:pt x="203200" y="34924"/>
                </a:lnTo>
                <a:lnTo>
                  <a:pt x="177800" y="34924"/>
                </a:lnTo>
                <a:close/>
              </a:path>
              <a:path w="361314" h="76200">
                <a:moveTo>
                  <a:pt x="222250" y="34924"/>
                </a:moveTo>
                <a:lnTo>
                  <a:pt x="222250" y="41274"/>
                </a:lnTo>
                <a:lnTo>
                  <a:pt x="247650" y="41274"/>
                </a:lnTo>
                <a:lnTo>
                  <a:pt x="247650" y="34924"/>
                </a:lnTo>
                <a:lnTo>
                  <a:pt x="222250" y="34924"/>
                </a:lnTo>
                <a:close/>
              </a:path>
              <a:path w="361314" h="76200">
                <a:moveTo>
                  <a:pt x="284936" y="41274"/>
                </a:moveTo>
                <a:lnTo>
                  <a:pt x="284935" y="76199"/>
                </a:lnTo>
                <a:lnTo>
                  <a:pt x="354786" y="41274"/>
                </a:lnTo>
                <a:lnTo>
                  <a:pt x="284936" y="41274"/>
                </a:lnTo>
                <a:close/>
              </a:path>
              <a:path w="361314" h="76200">
                <a:moveTo>
                  <a:pt x="284936" y="34924"/>
                </a:moveTo>
                <a:lnTo>
                  <a:pt x="284936" y="41274"/>
                </a:lnTo>
                <a:lnTo>
                  <a:pt x="292100" y="41274"/>
                </a:lnTo>
                <a:lnTo>
                  <a:pt x="292100" y="34924"/>
                </a:lnTo>
                <a:lnTo>
                  <a:pt x="284936" y="34924"/>
                </a:lnTo>
                <a:close/>
              </a:path>
              <a:path w="361314" h="76200">
                <a:moveTo>
                  <a:pt x="284937" y="0"/>
                </a:moveTo>
                <a:lnTo>
                  <a:pt x="284936" y="34924"/>
                </a:lnTo>
                <a:lnTo>
                  <a:pt x="292100" y="34924"/>
                </a:lnTo>
                <a:lnTo>
                  <a:pt x="292100" y="41274"/>
                </a:lnTo>
                <a:lnTo>
                  <a:pt x="354786" y="41274"/>
                </a:lnTo>
                <a:lnTo>
                  <a:pt x="361135" y="38100"/>
                </a:lnTo>
                <a:lnTo>
                  <a:pt x="284937" y="0"/>
                </a:lnTo>
                <a:close/>
              </a:path>
              <a:path w="361314" h="76200">
                <a:moveTo>
                  <a:pt x="266700" y="34924"/>
                </a:moveTo>
                <a:lnTo>
                  <a:pt x="266700" y="41274"/>
                </a:lnTo>
                <a:lnTo>
                  <a:pt x="284936" y="41274"/>
                </a:lnTo>
                <a:lnTo>
                  <a:pt x="284936" y="34924"/>
                </a:lnTo>
                <a:lnTo>
                  <a:pt x="266700" y="34924"/>
                </a:lnTo>
                <a:close/>
              </a:path>
            </a:pathLst>
          </a:custGeom>
          <a:solidFill>
            <a:srgbClr val="7F7F7F"/>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6" name="object 106"/>
          <p:cNvSpPr txBox="1"/>
          <p:nvPr/>
        </p:nvSpPr>
        <p:spPr>
          <a:xfrm>
            <a:off x="6532959" y="3983215"/>
            <a:ext cx="840960" cy="246221"/>
          </a:xfrm>
          <a:prstGeom prst="rect">
            <a:avLst/>
          </a:prstGeom>
        </p:spPr>
        <p:txBody>
          <a:bodyPr vert="horz" wrap="square" lIns="0" tIns="0" rIns="0" bIns="0" rtlCol="0">
            <a:noAutofit/>
          </a:bodyPr>
          <a:lstStyle/>
          <a:p>
            <a:pPr marL="12700"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 2</a:t>
            </a:r>
          </a:p>
        </p:txBody>
      </p:sp>
      <p:sp>
        <p:nvSpPr>
          <p:cNvPr id="107" name="object 107"/>
          <p:cNvSpPr txBox="1"/>
          <p:nvPr/>
        </p:nvSpPr>
        <p:spPr>
          <a:xfrm>
            <a:off x="6532959" y="4784839"/>
            <a:ext cx="840960" cy="246221"/>
          </a:xfrm>
          <a:prstGeom prst="rect">
            <a:avLst/>
          </a:prstGeom>
        </p:spPr>
        <p:txBody>
          <a:bodyPr vert="horz" wrap="square" lIns="0" tIns="0" rIns="0" bIns="0" rtlCol="0">
            <a:noAutofit/>
          </a:bodyPr>
          <a:lstStyle/>
          <a:p>
            <a:pPr marL="12700"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a:t>
            </a:r>
          </a:p>
        </p:txBody>
      </p:sp>
      <p:sp>
        <p:nvSpPr>
          <p:cNvPr id="108" name="object 108"/>
          <p:cNvSpPr txBox="1"/>
          <p:nvPr/>
        </p:nvSpPr>
        <p:spPr>
          <a:xfrm>
            <a:off x="6532959" y="5711431"/>
            <a:ext cx="840960" cy="246221"/>
          </a:xfrm>
          <a:prstGeom prst="rect">
            <a:avLst/>
          </a:prstGeom>
        </p:spPr>
        <p:txBody>
          <a:bodyPr vert="horz" wrap="square" lIns="0" tIns="0" rIns="0" bIns="0" rtlCol="0">
            <a:noAutofit/>
          </a:bodyPr>
          <a:lstStyle/>
          <a:p>
            <a:pPr marL="12700"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 n</a:t>
            </a:r>
          </a:p>
        </p:txBody>
      </p:sp>
      <p:sp>
        <p:nvSpPr>
          <p:cNvPr id="109" name="object 109"/>
          <p:cNvSpPr txBox="1"/>
          <p:nvPr/>
        </p:nvSpPr>
        <p:spPr>
          <a:xfrm>
            <a:off x="6520378" y="3096248"/>
            <a:ext cx="942146" cy="246221"/>
          </a:xfrm>
          <a:prstGeom prst="rect">
            <a:avLst/>
          </a:prstGeom>
        </p:spPr>
        <p:txBody>
          <a:bodyPr vert="horz" wrap="square" lIns="0" tIns="0" rIns="0" bIns="0" rtlCol="0">
            <a:noAutofit/>
          </a:bodyPr>
          <a:lstStyle/>
          <a:p>
            <a:pPr marL="12700"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 1</a:t>
            </a:r>
          </a:p>
        </p:txBody>
      </p:sp>
      <p:sp>
        <p:nvSpPr>
          <p:cNvPr id="110" name="object 110"/>
          <p:cNvSpPr/>
          <p:nvPr/>
        </p:nvSpPr>
        <p:spPr>
          <a:xfrm>
            <a:off x="7431100" y="3210999"/>
            <a:ext cx="282575" cy="2614295"/>
          </a:xfrm>
          <a:custGeom>
            <a:avLst/>
            <a:gdLst/>
            <a:ahLst/>
            <a:cxnLst/>
            <a:rect l="l" t="t" r="r" b="b"/>
            <a:pathLst>
              <a:path w="282575" h="2614295">
                <a:moveTo>
                  <a:pt x="0" y="0"/>
                </a:moveTo>
                <a:lnTo>
                  <a:pt x="0" y="2614012"/>
                </a:lnTo>
                <a:lnTo>
                  <a:pt x="44564" y="2604855"/>
                </a:lnTo>
                <a:lnTo>
                  <a:pt x="83268" y="2579357"/>
                </a:lnTo>
                <a:lnTo>
                  <a:pt x="113789" y="2540476"/>
                </a:lnTo>
                <a:lnTo>
                  <a:pt x="133804" y="2491170"/>
                </a:lnTo>
                <a:lnTo>
                  <a:pt x="140992" y="2434399"/>
                </a:lnTo>
                <a:lnTo>
                  <a:pt x="140992" y="1486618"/>
                </a:lnTo>
                <a:lnTo>
                  <a:pt x="148180" y="1429847"/>
                </a:lnTo>
                <a:lnTo>
                  <a:pt x="168196" y="1380542"/>
                </a:lnTo>
                <a:lnTo>
                  <a:pt x="198716" y="1341661"/>
                </a:lnTo>
                <a:lnTo>
                  <a:pt x="237420" y="1316163"/>
                </a:lnTo>
                <a:lnTo>
                  <a:pt x="281984" y="1307006"/>
                </a:lnTo>
                <a:lnTo>
                  <a:pt x="237420" y="1297849"/>
                </a:lnTo>
                <a:lnTo>
                  <a:pt x="198716" y="1272351"/>
                </a:lnTo>
                <a:lnTo>
                  <a:pt x="168196" y="1233470"/>
                </a:lnTo>
                <a:lnTo>
                  <a:pt x="148180" y="1184164"/>
                </a:lnTo>
                <a:lnTo>
                  <a:pt x="140992" y="1127392"/>
                </a:lnTo>
                <a:lnTo>
                  <a:pt x="140992" y="179613"/>
                </a:lnTo>
                <a:lnTo>
                  <a:pt x="133804" y="122841"/>
                </a:lnTo>
                <a:lnTo>
                  <a:pt x="113789" y="73535"/>
                </a:lnTo>
                <a:lnTo>
                  <a:pt x="83268" y="34654"/>
                </a:lnTo>
                <a:lnTo>
                  <a:pt x="44564" y="9156"/>
                </a:lnTo>
                <a:lnTo>
                  <a:pt x="0" y="0"/>
                </a:lnTo>
                <a:close/>
              </a:path>
            </a:pathLst>
          </a:custGeom>
          <a:solidFill>
            <a:srgbClr val="40A6BD">
              <a:alpha val="3919"/>
            </a:srgbClr>
          </a:solidFill>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1" name="object 111"/>
          <p:cNvSpPr/>
          <p:nvPr/>
        </p:nvSpPr>
        <p:spPr>
          <a:xfrm>
            <a:off x="7535875" y="3210999"/>
            <a:ext cx="282575" cy="2614295"/>
          </a:xfrm>
          <a:custGeom>
            <a:avLst/>
            <a:gdLst/>
            <a:ahLst/>
            <a:cxnLst/>
            <a:rect l="l" t="t" r="r" b="b"/>
            <a:pathLst>
              <a:path w="282575" h="2614295">
                <a:moveTo>
                  <a:pt x="0" y="0"/>
                </a:moveTo>
                <a:lnTo>
                  <a:pt x="44564" y="9156"/>
                </a:lnTo>
                <a:lnTo>
                  <a:pt x="83268" y="34654"/>
                </a:lnTo>
                <a:lnTo>
                  <a:pt x="113789" y="73536"/>
                </a:lnTo>
                <a:lnTo>
                  <a:pt x="133804" y="122841"/>
                </a:lnTo>
                <a:lnTo>
                  <a:pt x="140992" y="179613"/>
                </a:lnTo>
                <a:lnTo>
                  <a:pt x="140992" y="1127393"/>
                </a:lnTo>
                <a:lnTo>
                  <a:pt x="148180" y="1184164"/>
                </a:lnTo>
                <a:lnTo>
                  <a:pt x="168195" y="1233470"/>
                </a:lnTo>
                <a:lnTo>
                  <a:pt x="198716" y="1272351"/>
                </a:lnTo>
                <a:lnTo>
                  <a:pt x="237420" y="1297849"/>
                </a:lnTo>
                <a:lnTo>
                  <a:pt x="281984" y="1307006"/>
                </a:lnTo>
                <a:lnTo>
                  <a:pt x="237420" y="1316162"/>
                </a:lnTo>
                <a:lnTo>
                  <a:pt x="198716" y="1341661"/>
                </a:lnTo>
                <a:lnTo>
                  <a:pt x="168195" y="1380542"/>
                </a:lnTo>
                <a:lnTo>
                  <a:pt x="148180" y="1429848"/>
                </a:lnTo>
                <a:lnTo>
                  <a:pt x="140992" y="1486620"/>
                </a:lnTo>
                <a:lnTo>
                  <a:pt x="140992" y="2434400"/>
                </a:lnTo>
                <a:lnTo>
                  <a:pt x="133804" y="2491171"/>
                </a:lnTo>
                <a:lnTo>
                  <a:pt x="113789" y="2540476"/>
                </a:lnTo>
                <a:lnTo>
                  <a:pt x="83268" y="2579357"/>
                </a:lnTo>
                <a:lnTo>
                  <a:pt x="44564" y="2604856"/>
                </a:lnTo>
                <a:lnTo>
                  <a:pt x="0" y="2614013"/>
                </a:lnTo>
              </a:path>
            </a:pathLst>
          </a:custGeom>
          <a:ln w="6350">
            <a:solidFill>
              <a:srgbClr val="40A6BD"/>
            </a:solidFill>
          </a:ln>
        </p:spPr>
        <p:txBody>
          <a:bodyPr wrap="square" lIns="0" tIns="0" rIns="0" bIns="0" rtlCol="0">
            <a:noAutofit/>
          </a:bodyPr>
          <a:lstStyle/>
          <a:p>
            <a:pPr fontAlgn="ctr"/>
            <a:endParaRPr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5" name="object 10"/>
          <p:cNvSpPr txBox="1"/>
          <p:nvPr/>
        </p:nvSpPr>
        <p:spPr>
          <a:xfrm>
            <a:off x="3202867" y="3992755"/>
            <a:ext cx="997777" cy="172804"/>
          </a:xfrm>
          <a:prstGeom prst="rect">
            <a:avLst/>
          </a:prstGeom>
        </p:spPr>
        <p:txBody>
          <a:bodyPr vert="horz" wrap="square" lIns="0" tIns="0" rIns="0" bIns="0" rtlCol="0">
            <a:noAutofit/>
          </a:bodyPr>
          <a:lstStyle/>
          <a:p>
            <a:pPr marL="13335" marR="5080" indent="-1270" fontAlgn="ctr">
              <a:lnSpc>
                <a:spcPts val="13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 subset 2</a:t>
            </a:r>
          </a:p>
        </p:txBody>
      </p:sp>
      <p:sp>
        <p:nvSpPr>
          <p:cNvPr id="116" name="object 10"/>
          <p:cNvSpPr txBox="1"/>
          <p:nvPr/>
        </p:nvSpPr>
        <p:spPr>
          <a:xfrm>
            <a:off x="3263759" y="5756817"/>
            <a:ext cx="907070" cy="172804"/>
          </a:xfrm>
          <a:prstGeom prst="rect">
            <a:avLst/>
          </a:prstGeom>
        </p:spPr>
        <p:txBody>
          <a:bodyPr vert="horz" wrap="square" lIns="0" tIns="0" rIns="0" bIns="0" rtlCol="0">
            <a:noAutofit/>
          </a:bodyPr>
          <a:lstStyle/>
          <a:p>
            <a:pPr marL="13335" marR="5080" indent="-1270" fontAlgn="ctr">
              <a:lnSpc>
                <a:spcPts val="13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 subset</a:t>
            </a:r>
          </a:p>
        </p:txBody>
      </p:sp>
    </p:spTree>
    <p:extLst>
      <p:ext uri="{BB962C8B-B14F-4D97-AF65-F5344CB8AC3E}">
        <p14:creationId xmlns:p14="http://schemas.microsoft.com/office/powerpoint/2010/main" val="2284011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Huawei Sans" panose="020C0503030203020204" pitchFamily="34" charset="0"/>
              </a:rPr>
              <a:t>Ensemble Methods in Machine Learning (2)</a:t>
            </a:r>
            <a:endParaRPr lang="en-US" dirty="0">
              <a:sym typeface="Huawei Sans" panose="020C0503030203020204" pitchFamily="34" charset="0"/>
            </a:endParaRPr>
          </a:p>
        </p:txBody>
      </p:sp>
      <p:sp>
        <p:nvSpPr>
          <p:cNvPr id="3" name="文本占位符 2"/>
          <p:cNvSpPr>
            <a:spLocks noGrp="1"/>
          </p:cNvSpPr>
          <p:nvPr>
            <p:ph type="body" sz="quarter" idx="10"/>
          </p:nvPr>
        </p:nvSpPr>
        <p:spPr>
          <a:xfrm>
            <a:off x="731838" y="1052514"/>
            <a:ext cx="10728326" cy="1894152"/>
          </a:xfrm>
        </p:spPr>
        <p:txBody>
          <a:bodyPr>
            <a:normAutofit lnSpcReduction="10000"/>
          </a:bodyPr>
          <a:lstStyle/>
          <a:p>
            <a:r>
              <a:rPr lang="en-US" sz="1800" dirty="0">
                <a:sym typeface="Huawei Sans" panose="020C0503030203020204" pitchFamily="34" charset="0"/>
              </a:rPr>
              <a:t>GBDT is a type of boosting algorithm.</a:t>
            </a:r>
          </a:p>
          <a:p>
            <a:r>
              <a:rPr lang="en-US" sz="1800" dirty="0">
                <a:sym typeface="Huawei Sans" panose="020C0503030203020204" pitchFamily="34" charset="0"/>
              </a:rPr>
              <a:t>For an aggregative mode, the sum of the results of all the basic learners equals the predicted value. In essence, the residual of the error function to the predicted value is fit by the next basic learner. (The residual is the error between the predicted value and the actual value.)</a:t>
            </a:r>
          </a:p>
          <a:p>
            <a:r>
              <a:rPr lang="en-US" sz="1800" dirty="0">
                <a:sym typeface="Huawei Sans" panose="020C0503030203020204" pitchFamily="34" charset="0"/>
              </a:rPr>
              <a:t>During model training, GBDT requires that the sample loss for model prediction be as small as possible.</a:t>
            </a:r>
          </a:p>
        </p:txBody>
      </p:sp>
      <p:cxnSp>
        <p:nvCxnSpPr>
          <p:cNvPr id="7" name="直接箭头连接符 6"/>
          <p:cNvCxnSpPr>
            <a:stCxn id="4" idx="3"/>
            <a:endCxn id="5" idx="2"/>
          </p:cNvCxnSpPr>
          <p:nvPr/>
        </p:nvCxnSpPr>
        <p:spPr bwMode="auto">
          <a:xfrm>
            <a:off x="3857730" y="3802379"/>
            <a:ext cx="151216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圆角矩形 3"/>
          <p:cNvSpPr/>
          <p:nvPr/>
        </p:nvSpPr>
        <p:spPr bwMode="auto">
          <a:xfrm>
            <a:off x="2705602" y="3496345"/>
            <a:ext cx="1152128" cy="612068"/>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文本框 7"/>
          <p:cNvSpPr txBox="1"/>
          <p:nvPr/>
        </p:nvSpPr>
        <p:spPr bwMode="auto">
          <a:xfrm>
            <a:off x="2587478" y="3604161"/>
            <a:ext cx="140323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30 years old</a:t>
            </a:r>
          </a:p>
        </p:txBody>
      </p:sp>
      <p:sp>
        <p:nvSpPr>
          <p:cNvPr id="5" name="椭圆 4"/>
          <p:cNvSpPr/>
          <p:nvPr/>
        </p:nvSpPr>
        <p:spPr bwMode="auto">
          <a:xfrm>
            <a:off x="5369898" y="3460056"/>
            <a:ext cx="1188132" cy="68464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文本框 8"/>
          <p:cNvSpPr txBox="1"/>
          <p:nvPr/>
        </p:nvSpPr>
        <p:spPr bwMode="auto">
          <a:xfrm>
            <a:off x="5262347" y="3586631"/>
            <a:ext cx="140323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20 years old</a:t>
            </a:r>
          </a:p>
        </p:txBody>
      </p:sp>
      <p:sp>
        <p:nvSpPr>
          <p:cNvPr id="10" name="文本框 9"/>
          <p:cNvSpPr txBox="1"/>
          <p:nvPr/>
        </p:nvSpPr>
        <p:spPr bwMode="auto">
          <a:xfrm>
            <a:off x="4140685" y="3475445"/>
            <a:ext cx="1054270"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a:t>
            </a:r>
          </a:p>
        </p:txBody>
      </p:sp>
      <p:sp>
        <p:nvSpPr>
          <p:cNvPr id="13" name="圆角矩形 12"/>
          <p:cNvSpPr/>
          <p:nvPr/>
        </p:nvSpPr>
        <p:spPr bwMode="auto">
          <a:xfrm>
            <a:off x="4091756" y="4504457"/>
            <a:ext cx="1152128" cy="612068"/>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文本框 13"/>
          <p:cNvSpPr txBox="1"/>
          <p:nvPr/>
        </p:nvSpPr>
        <p:spPr bwMode="auto">
          <a:xfrm>
            <a:off x="3964107" y="4621798"/>
            <a:ext cx="140323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10 years old</a:t>
            </a:r>
          </a:p>
        </p:txBody>
      </p:sp>
      <p:cxnSp>
        <p:nvCxnSpPr>
          <p:cNvPr id="16" name="直接箭头连接符 15"/>
          <p:cNvCxnSpPr>
            <a:stCxn id="4" idx="2"/>
            <a:endCxn id="13" idx="0"/>
          </p:cNvCxnSpPr>
          <p:nvPr/>
        </p:nvCxnSpPr>
        <p:spPr bwMode="auto">
          <a:xfrm>
            <a:off x="3281666" y="4108413"/>
            <a:ext cx="1386154" cy="3960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p:cNvCxnSpPr>
            <a:stCxn id="5" idx="3"/>
            <a:endCxn id="13" idx="0"/>
          </p:cNvCxnSpPr>
          <p:nvPr/>
        </p:nvCxnSpPr>
        <p:spPr bwMode="auto">
          <a:xfrm flipH="1">
            <a:off x="4667820" y="4044438"/>
            <a:ext cx="876076" cy="46001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文本框 18"/>
          <p:cNvSpPr txBox="1"/>
          <p:nvPr/>
        </p:nvSpPr>
        <p:spPr bwMode="auto">
          <a:xfrm>
            <a:off x="3974560" y="4029255"/>
            <a:ext cx="1153241"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Residual calculation</a:t>
            </a:r>
          </a:p>
        </p:txBody>
      </p:sp>
      <p:sp>
        <p:nvSpPr>
          <p:cNvPr id="22" name="椭圆 21"/>
          <p:cNvSpPr/>
          <p:nvPr/>
        </p:nvSpPr>
        <p:spPr bwMode="auto">
          <a:xfrm>
            <a:off x="6366307" y="4464502"/>
            <a:ext cx="1188132" cy="68464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文本框 22"/>
          <p:cNvSpPr txBox="1"/>
          <p:nvPr/>
        </p:nvSpPr>
        <p:spPr bwMode="auto">
          <a:xfrm>
            <a:off x="6258756" y="4600602"/>
            <a:ext cx="140323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9 years old</a:t>
            </a:r>
          </a:p>
        </p:txBody>
      </p:sp>
      <p:cxnSp>
        <p:nvCxnSpPr>
          <p:cNvPr id="24" name="直接箭头连接符 23"/>
          <p:cNvCxnSpPr>
            <a:stCxn id="13" idx="3"/>
            <a:endCxn id="22" idx="2"/>
          </p:cNvCxnSpPr>
          <p:nvPr/>
        </p:nvCxnSpPr>
        <p:spPr bwMode="auto">
          <a:xfrm flipV="1">
            <a:off x="5243884" y="4806825"/>
            <a:ext cx="1122423" cy="366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文本框 24"/>
          <p:cNvSpPr txBox="1"/>
          <p:nvPr/>
        </p:nvSpPr>
        <p:spPr bwMode="auto">
          <a:xfrm>
            <a:off x="5346311" y="4472812"/>
            <a:ext cx="1054270"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a:t>
            </a:r>
          </a:p>
        </p:txBody>
      </p:sp>
      <p:sp>
        <p:nvSpPr>
          <p:cNvPr id="29" name="圆角矩形 28"/>
          <p:cNvSpPr/>
          <p:nvPr/>
        </p:nvSpPr>
        <p:spPr bwMode="auto">
          <a:xfrm>
            <a:off x="5361824" y="5483079"/>
            <a:ext cx="1152128" cy="612068"/>
          </a:xfrm>
          <a:prstGeom prst="round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 name="文本框 29"/>
          <p:cNvSpPr txBox="1"/>
          <p:nvPr/>
        </p:nvSpPr>
        <p:spPr bwMode="auto">
          <a:xfrm>
            <a:off x="5272275" y="5600420"/>
            <a:ext cx="1403234"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 year old</a:t>
            </a:r>
          </a:p>
        </p:txBody>
      </p:sp>
      <p:cxnSp>
        <p:nvCxnSpPr>
          <p:cNvPr id="32" name="直接箭头连接符 31"/>
          <p:cNvCxnSpPr>
            <a:stCxn id="13" idx="2"/>
            <a:endCxn id="29" idx="0"/>
          </p:cNvCxnSpPr>
          <p:nvPr/>
        </p:nvCxnSpPr>
        <p:spPr bwMode="auto">
          <a:xfrm>
            <a:off x="4667820" y="5116525"/>
            <a:ext cx="1270068" cy="36655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直接箭头连接符 33"/>
          <p:cNvCxnSpPr>
            <a:stCxn id="22" idx="3"/>
            <a:endCxn id="29" idx="0"/>
          </p:cNvCxnSpPr>
          <p:nvPr/>
        </p:nvCxnSpPr>
        <p:spPr bwMode="auto">
          <a:xfrm flipH="1">
            <a:off x="5937888" y="5048884"/>
            <a:ext cx="602417" cy="4341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文本框 34"/>
          <p:cNvSpPr txBox="1"/>
          <p:nvPr/>
        </p:nvSpPr>
        <p:spPr bwMode="auto">
          <a:xfrm>
            <a:off x="5233111" y="4963872"/>
            <a:ext cx="1153241" cy="33488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Residual calculation</a:t>
            </a:r>
          </a:p>
        </p:txBody>
      </p:sp>
      <p:cxnSp>
        <p:nvCxnSpPr>
          <p:cNvPr id="36" name="直接箭头连接符 35"/>
          <p:cNvCxnSpPr>
            <a:stCxn id="29" idx="3"/>
            <a:endCxn id="41" idx="2"/>
          </p:cNvCxnSpPr>
          <p:nvPr/>
        </p:nvCxnSpPr>
        <p:spPr bwMode="auto">
          <a:xfrm>
            <a:off x="6513952" y="5789113"/>
            <a:ext cx="145861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7" name="文本框 36"/>
          <p:cNvSpPr txBox="1"/>
          <p:nvPr/>
        </p:nvSpPr>
        <p:spPr bwMode="auto">
          <a:xfrm>
            <a:off x="6729301" y="5423455"/>
            <a:ext cx="1054270" cy="365658"/>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Prediction</a:t>
            </a:r>
          </a:p>
        </p:txBody>
      </p:sp>
      <p:sp>
        <p:nvSpPr>
          <p:cNvPr id="41" name="椭圆 40"/>
          <p:cNvSpPr/>
          <p:nvPr/>
        </p:nvSpPr>
        <p:spPr bwMode="auto">
          <a:xfrm>
            <a:off x="7972567" y="5446790"/>
            <a:ext cx="1200736" cy="68464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ctr" latinLnBrk="0" hangingPunct="1">
              <a:lnSpc>
                <a:spcPct val="100000"/>
              </a:lnSpc>
              <a:spcBef>
                <a:spcPct val="0"/>
              </a:spcBef>
              <a:spcAft>
                <a:spcPct val="0"/>
              </a:spcAft>
              <a:buClrTx/>
              <a:buSzTx/>
              <a:buFontTx/>
              <a:buNone/>
              <a:tabLst/>
            </a:pPr>
            <a:endParaRPr kumimoji="0" lang="zh-CN" altLang="en-US" sz="8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2" name="文本框 41"/>
          <p:cNvSpPr txBox="1"/>
          <p:nvPr/>
        </p:nvSpPr>
        <p:spPr bwMode="auto">
          <a:xfrm>
            <a:off x="7863876" y="5582890"/>
            <a:ext cx="1418118" cy="396436"/>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algn="ctr"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 year old</a:t>
            </a:r>
          </a:p>
        </p:txBody>
      </p:sp>
    </p:spTree>
    <p:extLst>
      <p:ext uri="{BB962C8B-B14F-4D97-AF65-F5344CB8AC3E}">
        <p14:creationId xmlns:p14="http://schemas.microsoft.com/office/powerpoint/2010/main" val="4161586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sym typeface="Huawei Sans" panose="020C0503030203020204" pitchFamily="34" charset="0"/>
              </a:rPr>
              <a:t>Unsupervised Learning - K-means</a:t>
            </a:r>
          </a:p>
        </p:txBody>
      </p:sp>
      <p:sp>
        <p:nvSpPr>
          <p:cNvPr id="3" name="文本占位符 2"/>
          <p:cNvSpPr>
            <a:spLocks noGrp="1"/>
          </p:cNvSpPr>
          <p:nvPr>
            <p:ph type="body" sz="quarter" idx="10"/>
          </p:nvPr>
        </p:nvSpPr>
        <p:spPr>
          <a:xfrm>
            <a:off x="731838" y="1052514"/>
            <a:ext cx="10728326" cy="2247452"/>
          </a:xfrm>
        </p:spPr>
        <p:txBody>
          <a:bodyPr/>
          <a:lstStyle/>
          <a:p>
            <a:r>
              <a:rPr lang="en-US" sz="1800" dirty="0">
                <a:solidFill>
                  <a:schemeClr val="bg1"/>
                </a:solidFill>
                <a:sym typeface="Huawei Sans" panose="020C0503030203020204" pitchFamily="34" charset="0"/>
              </a:rPr>
              <a:t>K-means clustering aims to partition n observations into k clusters in which each observation belongs to the cluster with the nearest mean, serving as a prototype of the cluster.</a:t>
            </a:r>
          </a:p>
          <a:p>
            <a:r>
              <a:rPr lang="en-US" sz="1800" dirty="0">
                <a:solidFill>
                  <a:schemeClr val="bg1"/>
                </a:solidFill>
                <a:sym typeface="Huawei Sans" panose="020C0503030203020204" pitchFamily="34" charset="0"/>
              </a:rPr>
              <a:t>For the k-means algorithm, specify the final number of clusters (k). Then, divide n data objects into k clusters. The clusters obtained meet the following conditions: (1) Objects in the same cluster are highly similar. (2) The similarity of objects in different clusters is small.</a:t>
            </a:r>
          </a:p>
          <a:p>
            <a:endParaRPr lang="zh-CN" altLang="en-US" sz="1800" dirty="0">
              <a:solidFill>
                <a:schemeClr val="bg1"/>
              </a:solidFill>
              <a:sym typeface="Huawei Sans" panose="020C0503030203020204" pitchFamily="34" charset="0"/>
            </a:endParaRPr>
          </a:p>
        </p:txBody>
      </p:sp>
      <p:sp>
        <p:nvSpPr>
          <p:cNvPr id="9" name="object 2"/>
          <p:cNvSpPr/>
          <p:nvPr/>
        </p:nvSpPr>
        <p:spPr>
          <a:xfrm>
            <a:off x="5578830" y="4196627"/>
            <a:ext cx="621310" cy="377781"/>
          </a:xfrm>
          <a:custGeom>
            <a:avLst/>
            <a:gdLst/>
            <a:ahLst/>
            <a:cxnLst/>
            <a:rect l="l" t="t" r="r" b="b"/>
            <a:pathLst>
              <a:path w="476885" h="299085">
                <a:moveTo>
                  <a:pt x="327042" y="0"/>
                </a:moveTo>
                <a:lnTo>
                  <a:pt x="327042" y="74664"/>
                </a:lnTo>
                <a:lnTo>
                  <a:pt x="0" y="74664"/>
                </a:lnTo>
                <a:lnTo>
                  <a:pt x="74663" y="149326"/>
                </a:lnTo>
                <a:lnTo>
                  <a:pt x="0" y="223991"/>
                </a:lnTo>
                <a:lnTo>
                  <a:pt x="327042" y="223991"/>
                </a:lnTo>
                <a:lnTo>
                  <a:pt x="327042" y="298653"/>
                </a:lnTo>
                <a:lnTo>
                  <a:pt x="476368" y="149326"/>
                </a:lnTo>
                <a:lnTo>
                  <a:pt x="327042" y="0"/>
                </a:lnTo>
                <a:close/>
              </a:path>
            </a:pathLst>
          </a:custGeom>
          <a:solidFill>
            <a:srgbClr val="000000"/>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10" name="组合 9"/>
          <p:cNvGrpSpPr/>
          <p:nvPr/>
        </p:nvGrpSpPr>
        <p:grpSpPr>
          <a:xfrm>
            <a:off x="1116548" y="3478546"/>
            <a:ext cx="2957385" cy="2255615"/>
            <a:chOff x="1307261" y="3224504"/>
            <a:chExt cx="2957385" cy="2255615"/>
          </a:xfrm>
        </p:grpSpPr>
        <p:sp>
          <p:nvSpPr>
            <p:cNvPr id="16" name="object 3"/>
            <p:cNvSpPr/>
            <p:nvPr/>
          </p:nvSpPr>
          <p:spPr>
            <a:xfrm>
              <a:off x="2109035" y="4272857"/>
              <a:ext cx="60960" cy="60960"/>
            </a:xfrm>
            <a:custGeom>
              <a:avLst/>
              <a:gdLst/>
              <a:ahLst/>
              <a:cxnLst/>
              <a:rect l="l" t="t" r="r" b="b"/>
              <a:pathLst>
                <a:path w="60960" h="60960">
                  <a:moveTo>
                    <a:pt x="30412" y="0"/>
                  </a:moveTo>
                  <a:lnTo>
                    <a:pt x="18575" y="2390"/>
                  </a:lnTo>
                  <a:lnTo>
                    <a:pt x="8907" y="8907"/>
                  </a:lnTo>
                  <a:lnTo>
                    <a:pt x="2390" y="18575"/>
                  </a:lnTo>
                  <a:lnTo>
                    <a:pt x="0" y="30412"/>
                  </a:lnTo>
                  <a:lnTo>
                    <a:pt x="2390" y="42251"/>
                  </a:lnTo>
                  <a:lnTo>
                    <a:pt x="8907" y="51918"/>
                  </a:lnTo>
                  <a:lnTo>
                    <a:pt x="18575" y="58436"/>
                  </a:lnTo>
                  <a:lnTo>
                    <a:pt x="30412" y="60826"/>
                  </a:lnTo>
                  <a:lnTo>
                    <a:pt x="42251" y="58436"/>
                  </a:lnTo>
                  <a:lnTo>
                    <a:pt x="51918" y="51918"/>
                  </a:lnTo>
                  <a:lnTo>
                    <a:pt x="58436" y="42251"/>
                  </a:lnTo>
                  <a:lnTo>
                    <a:pt x="60826" y="30412"/>
                  </a:lnTo>
                  <a:lnTo>
                    <a:pt x="58436" y="18575"/>
                  </a:lnTo>
                  <a:lnTo>
                    <a:pt x="51918" y="8907"/>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4"/>
            <p:cNvSpPr/>
            <p:nvPr/>
          </p:nvSpPr>
          <p:spPr>
            <a:xfrm>
              <a:off x="2051837" y="4422847"/>
              <a:ext cx="60960" cy="60960"/>
            </a:xfrm>
            <a:custGeom>
              <a:avLst/>
              <a:gdLst/>
              <a:ahLst/>
              <a:cxnLst/>
              <a:rect l="l" t="t" r="r" b="b"/>
              <a:pathLst>
                <a:path w="60960" h="60960">
                  <a:moveTo>
                    <a:pt x="30413" y="0"/>
                  </a:moveTo>
                  <a:lnTo>
                    <a:pt x="18575" y="2389"/>
                  </a:lnTo>
                  <a:lnTo>
                    <a:pt x="8908" y="8907"/>
                  </a:lnTo>
                  <a:lnTo>
                    <a:pt x="2390" y="18574"/>
                  </a:lnTo>
                  <a:lnTo>
                    <a:pt x="0" y="30412"/>
                  </a:lnTo>
                  <a:lnTo>
                    <a:pt x="2390" y="42250"/>
                  </a:lnTo>
                  <a:lnTo>
                    <a:pt x="8908" y="51917"/>
                  </a:lnTo>
                  <a:lnTo>
                    <a:pt x="18575" y="58435"/>
                  </a:lnTo>
                  <a:lnTo>
                    <a:pt x="30413" y="60825"/>
                  </a:lnTo>
                  <a:lnTo>
                    <a:pt x="42251" y="58435"/>
                  </a:lnTo>
                  <a:lnTo>
                    <a:pt x="51918" y="51917"/>
                  </a:lnTo>
                  <a:lnTo>
                    <a:pt x="58436" y="42250"/>
                  </a:lnTo>
                  <a:lnTo>
                    <a:pt x="60826" y="30412"/>
                  </a:lnTo>
                  <a:lnTo>
                    <a:pt x="58436" y="18574"/>
                  </a:lnTo>
                  <a:lnTo>
                    <a:pt x="51918" y="8907"/>
                  </a:lnTo>
                  <a:lnTo>
                    <a:pt x="42251" y="2389"/>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object 5"/>
            <p:cNvSpPr/>
            <p:nvPr/>
          </p:nvSpPr>
          <p:spPr>
            <a:xfrm>
              <a:off x="2261840" y="4407499"/>
              <a:ext cx="60960" cy="60960"/>
            </a:xfrm>
            <a:custGeom>
              <a:avLst/>
              <a:gdLst/>
              <a:ahLst/>
              <a:cxnLst/>
              <a:rect l="l" t="t" r="r" b="b"/>
              <a:pathLst>
                <a:path w="60960" h="60960">
                  <a:moveTo>
                    <a:pt x="30412" y="0"/>
                  </a:moveTo>
                  <a:lnTo>
                    <a:pt x="18575" y="2390"/>
                  </a:lnTo>
                  <a:lnTo>
                    <a:pt x="8907" y="8908"/>
                  </a:lnTo>
                  <a:lnTo>
                    <a:pt x="2390" y="18575"/>
                  </a:lnTo>
                  <a:lnTo>
                    <a:pt x="0" y="30413"/>
                  </a:lnTo>
                  <a:lnTo>
                    <a:pt x="2390" y="42251"/>
                  </a:lnTo>
                  <a:lnTo>
                    <a:pt x="8907" y="51918"/>
                  </a:lnTo>
                  <a:lnTo>
                    <a:pt x="18575" y="58436"/>
                  </a:lnTo>
                  <a:lnTo>
                    <a:pt x="30412" y="60826"/>
                  </a:lnTo>
                  <a:lnTo>
                    <a:pt x="42251" y="58436"/>
                  </a:lnTo>
                  <a:lnTo>
                    <a:pt x="51918" y="51918"/>
                  </a:lnTo>
                  <a:lnTo>
                    <a:pt x="58436" y="42251"/>
                  </a:lnTo>
                  <a:lnTo>
                    <a:pt x="60826" y="30413"/>
                  </a:lnTo>
                  <a:lnTo>
                    <a:pt x="58436" y="18575"/>
                  </a:lnTo>
                  <a:lnTo>
                    <a:pt x="51918" y="8908"/>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6"/>
            <p:cNvSpPr/>
            <p:nvPr/>
          </p:nvSpPr>
          <p:spPr>
            <a:xfrm>
              <a:off x="2382352" y="4452251"/>
              <a:ext cx="60960" cy="60960"/>
            </a:xfrm>
            <a:custGeom>
              <a:avLst/>
              <a:gdLst/>
              <a:ahLst/>
              <a:cxnLst/>
              <a:rect l="l" t="t" r="r" b="b"/>
              <a:pathLst>
                <a:path w="60960" h="60960">
                  <a:moveTo>
                    <a:pt x="30412" y="0"/>
                  </a:moveTo>
                  <a:lnTo>
                    <a:pt x="18574" y="2390"/>
                  </a:lnTo>
                  <a:lnTo>
                    <a:pt x="8907" y="8908"/>
                  </a:lnTo>
                  <a:lnTo>
                    <a:pt x="2389" y="18575"/>
                  </a:lnTo>
                  <a:lnTo>
                    <a:pt x="0" y="30413"/>
                  </a:lnTo>
                  <a:lnTo>
                    <a:pt x="2389" y="42251"/>
                  </a:lnTo>
                  <a:lnTo>
                    <a:pt x="8907" y="51918"/>
                  </a:lnTo>
                  <a:lnTo>
                    <a:pt x="18574" y="58436"/>
                  </a:lnTo>
                  <a:lnTo>
                    <a:pt x="30412" y="60826"/>
                  </a:lnTo>
                  <a:lnTo>
                    <a:pt x="42250" y="58436"/>
                  </a:lnTo>
                  <a:lnTo>
                    <a:pt x="51917" y="51918"/>
                  </a:lnTo>
                  <a:lnTo>
                    <a:pt x="58435" y="42251"/>
                  </a:lnTo>
                  <a:lnTo>
                    <a:pt x="60825" y="30413"/>
                  </a:lnTo>
                  <a:lnTo>
                    <a:pt x="58435" y="18575"/>
                  </a:lnTo>
                  <a:lnTo>
                    <a:pt x="51917" y="8908"/>
                  </a:lnTo>
                  <a:lnTo>
                    <a:pt x="42250"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7"/>
            <p:cNvSpPr/>
            <p:nvPr/>
          </p:nvSpPr>
          <p:spPr>
            <a:xfrm>
              <a:off x="2316149" y="4279153"/>
              <a:ext cx="60960" cy="60960"/>
            </a:xfrm>
            <a:custGeom>
              <a:avLst/>
              <a:gdLst/>
              <a:ahLst/>
              <a:cxnLst/>
              <a:rect l="l" t="t" r="r" b="b"/>
              <a:pathLst>
                <a:path w="60960" h="60960">
                  <a:moveTo>
                    <a:pt x="30412" y="0"/>
                  </a:moveTo>
                  <a:lnTo>
                    <a:pt x="18575" y="2390"/>
                  </a:lnTo>
                  <a:lnTo>
                    <a:pt x="8907" y="8908"/>
                  </a:lnTo>
                  <a:lnTo>
                    <a:pt x="2390" y="18575"/>
                  </a:lnTo>
                  <a:lnTo>
                    <a:pt x="0" y="30413"/>
                  </a:lnTo>
                  <a:lnTo>
                    <a:pt x="2390" y="42251"/>
                  </a:lnTo>
                  <a:lnTo>
                    <a:pt x="8907" y="51918"/>
                  </a:lnTo>
                  <a:lnTo>
                    <a:pt x="18575" y="58436"/>
                  </a:lnTo>
                  <a:lnTo>
                    <a:pt x="30412" y="60826"/>
                  </a:lnTo>
                  <a:lnTo>
                    <a:pt x="42251" y="58436"/>
                  </a:lnTo>
                  <a:lnTo>
                    <a:pt x="51918" y="51918"/>
                  </a:lnTo>
                  <a:lnTo>
                    <a:pt x="58436" y="42251"/>
                  </a:lnTo>
                  <a:lnTo>
                    <a:pt x="60826" y="30413"/>
                  </a:lnTo>
                  <a:lnTo>
                    <a:pt x="58436" y="18575"/>
                  </a:lnTo>
                  <a:lnTo>
                    <a:pt x="51918" y="8908"/>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object 8"/>
            <p:cNvSpPr/>
            <p:nvPr/>
          </p:nvSpPr>
          <p:spPr>
            <a:xfrm>
              <a:off x="2140155" y="4519804"/>
              <a:ext cx="60960" cy="60960"/>
            </a:xfrm>
            <a:custGeom>
              <a:avLst/>
              <a:gdLst/>
              <a:ahLst/>
              <a:cxnLst/>
              <a:rect l="l" t="t" r="r" b="b"/>
              <a:pathLst>
                <a:path w="60960" h="60960">
                  <a:moveTo>
                    <a:pt x="30412" y="0"/>
                  </a:moveTo>
                  <a:lnTo>
                    <a:pt x="18575" y="2389"/>
                  </a:lnTo>
                  <a:lnTo>
                    <a:pt x="8907" y="8907"/>
                  </a:lnTo>
                  <a:lnTo>
                    <a:pt x="2390" y="18574"/>
                  </a:lnTo>
                  <a:lnTo>
                    <a:pt x="0" y="30412"/>
                  </a:lnTo>
                  <a:lnTo>
                    <a:pt x="2390" y="42250"/>
                  </a:lnTo>
                  <a:lnTo>
                    <a:pt x="8907" y="51917"/>
                  </a:lnTo>
                  <a:lnTo>
                    <a:pt x="18575" y="58435"/>
                  </a:lnTo>
                  <a:lnTo>
                    <a:pt x="30412" y="60825"/>
                  </a:lnTo>
                  <a:lnTo>
                    <a:pt x="42251" y="58435"/>
                  </a:lnTo>
                  <a:lnTo>
                    <a:pt x="51918" y="51917"/>
                  </a:lnTo>
                  <a:lnTo>
                    <a:pt x="58436" y="42250"/>
                  </a:lnTo>
                  <a:lnTo>
                    <a:pt x="60826" y="30412"/>
                  </a:lnTo>
                  <a:lnTo>
                    <a:pt x="58436" y="18574"/>
                  </a:lnTo>
                  <a:lnTo>
                    <a:pt x="51918" y="8907"/>
                  </a:lnTo>
                  <a:lnTo>
                    <a:pt x="42251"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9"/>
            <p:cNvSpPr/>
            <p:nvPr/>
          </p:nvSpPr>
          <p:spPr>
            <a:xfrm>
              <a:off x="2092199" y="4636086"/>
              <a:ext cx="60960" cy="60960"/>
            </a:xfrm>
            <a:custGeom>
              <a:avLst/>
              <a:gdLst/>
              <a:ahLst/>
              <a:cxnLst/>
              <a:rect l="l" t="t" r="r" b="b"/>
              <a:pathLst>
                <a:path w="60960" h="60960">
                  <a:moveTo>
                    <a:pt x="30412" y="0"/>
                  </a:moveTo>
                  <a:lnTo>
                    <a:pt x="18574" y="2390"/>
                  </a:lnTo>
                  <a:lnTo>
                    <a:pt x="8907" y="8907"/>
                  </a:lnTo>
                  <a:lnTo>
                    <a:pt x="2389" y="18575"/>
                  </a:lnTo>
                  <a:lnTo>
                    <a:pt x="0" y="30412"/>
                  </a:lnTo>
                  <a:lnTo>
                    <a:pt x="2389" y="42251"/>
                  </a:lnTo>
                  <a:lnTo>
                    <a:pt x="8907" y="51918"/>
                  </a:lnTo>
                  <a:lnTo>
                    <a:pt x="18574" y="58436"/>
                  </a:lnTo>
                  <a:lnTo>
                    <a:pt x="30412" y="60826"/>
                  </a:lnTo>
                  <a:lnTo>
                    <a:pt x="42250" y="58436"/>
                  </a:lnTo>
                  <a:lnTo>
                    <a:pt x="51917" y="51918"/>
                  </a:lnTo>
                  <a:lnTo>
                    <a:pt x="58435" y="42251"/>
                  </a:lnTo>
                  <a:lnTo>
                    <a:pt x="60825" y="30412"/>
                  </a:lnTo>
                  <a:lnTo>
                    <a:pt x="58435" y="18575"/>
                  </a:lnTo>
                  <a:lnTo>
                    <a:pt x="51917" y="8907"/>
                  </a:lnTo>
                  <a:lnTo>
                    <a:pt x="42250"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object 10"/>
            <p:cNvSpPr/>
            <p:nvPr/>
          </p:nvSpPr>
          <p:spPr>
            <a:xfrm>
              <a:off x="2280207" y="4625027"/>
              <a:ext cx="60960" cy="60960"/>
            </a:xfrm>
            <a:custGeom>
              <a:avLst/>
              <a:gdLst/>
              <a:ahLst/>
              <a:cxnLst/>
              <a:rect l="l" t="t" r="r" b="b"/>
              <a:pathLst>
                <a:path w="60960"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object 11"/>
            <p:cNvSpPr/>
            <p:nvPr/>
          </p:nvSpPr>
          <p:spPr>
            <a:xfrm>
              <a:off x="2437800" y="4605324"/>
              <a:ext cx="60960" cy="60960"/>
            </a:xfrm>
            <a:custGeom>
              <a:avLst/>
              <a:gdLst/>
              <a:ahLst/>
              <a:cxnLst/>
              <a:rect l="l" t="t" r="r" b="b"/>
              <a:pathLst>
                <a:path w="60960" h="60960">
                  <a:moveTo>
                    <a:pt x="30413" y="0"/>
                  </a:moveTo>
                  <a:lnTo>
                    <a:pt x="18575" y="2390"/>
                  </a:lnTo>
                  <a:lnTo>
                    <a:pt x="8908" y="8907"/>
                  </a:lnTo>
                  <a:lnTo>
                    <a:pt x="2390" y="18575"/>
                  </a:lnTo>
                  <a:lnTo>
                    <a:pt x="0" y="30412"/>
                  </a:lnTo>
                  <a:lnTo>
                    <a:pt x="2390" y="42250"/>
                  </a:lnTo>
                  <a:lnTo>
                    <a:pt x="8908" y="51917"/>
                  </a:lnTo>
                  <a:lnTo>
                    <a:pt x="18575" y="58435"/>
                  </a:lnTo>
                  <a:lnTo>
                    <a:pt x="30413" y="60825"/>
                  </a:lnTo>
                  <a:lnTo>
                    <a:pt x="42251" y="58435"/>
                  </a:lnTo>
                  <a:lnTo>
                    <a:pt x="51918" y="51917"/>
                  </a:lnTo>
                  <a:lnTo>
                    <a:pt x="58436" y="42250"/>
                  </a:lnTo>
                  <a:lnTo>
                    <a:pt x="60826" y="30412"/>
                  </a:lnTo>
                  <a:lnTo>
                    <a:pt x="58436" y="18575"/>
                  </a:lnTo>
                  <a:lnTo>
                    <a:pt x="51918" y="8907"/>
                  </a:lnTo>
                  <a:lnTo>
                    <a:pt x="42251" y="2390"/>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 name="object 12"/>
            <p:cNvSpPr/>
            <p:nvPr/>
          </p:nvSpPr>
          <p:spPr>
            <a:xfrm>
              <a:off x="3239865" y="3812217"/>
              <a:ext cx="60960" cy="60960"/>
            </a:xfrm>
            <a:custGeom>
              <a:avLst/>
              <a:gdLst/>
              <a:ahLst/>
              <a:cxnLst/>
              <a:rect l="l" t="t" r="r" b="b"/>
              <a:pathLst>
                <a:path w="60960"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object 13"/>
            <p:cNvSpPr/>
            <p:nvPr/>
          </p:nvSpPr>
          <p:spPr>
            <a:xfrm>
              <a:off x="3634037" y="4026398"/>
              <a:ext cx="60960" cy="60960"/>
            </a:xfrm>
            <a:custGeom>
              <a:avLst/>
              <a:gdLst/>
              <a:ahLst/>
              <a:cxnLst/>
              <a:rect l="l" t="t" r="r" b="b"/>
              <a:pathLst>
                <a:path w="60960" h="60960">
                  <a:moveTo>
                    <a:pt x="30412" y="0"/>
                  </a:moveTo>
                  <a:lnTo>
                    <a:pt x="18575" y="2390"/>
                  </a:lnTo>
                  <a:lnTo>
                    <a:pt x="8907" y="8907"/>
                  </a:lnTo>
                  <a:lnTo>
                    <a:pt x="2390" y="18575"/>
                  </a:lnTo>
                  <a:lnTo>
                    <a:pt x="0" y="30412"/>
                  </a:lnTo>
                  <a:lnTo>
                    <a:pt x="2390" y="42251"/>
                  </a:lnTo>
                  <a:lnTo>
                    <a:pt x="8907" y="51918"/>
                  </a:lnTo>
                  <a:lnTo>
                    <a:pt x="18575" y="58436"/>
                  </a:lnTo>
                  <a:lnTo>
                    <a:pt x="30412" y="60826"/>
                  </a:lnTo>
                  <a:lnTo>
                    <a:pt x="42251" y="58436"/>
                  </a:lnTo>
                  <a:lnTo>
                    <a:pt x="51918" y="51918"/>
                  </a:lnTo>
                  <a:lnTo>
                    <a:pt x="58436" y="42251"/>
                  </a:lnTo>
                  <a:lnTo>
                    <a:pt x="60826" y="30412"/>
                  </a:lnTo>
                  <a:lnTo>
                    <a:pt x="58436" y="18575"/>
                  </a:lnTo>
                  <a:lnTo>
                    <a:pt x="51918" y="8907"/>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7" name="object 14"/>
            <p:cNvSpPr/>
            <p:nvPr/>
          </p:nvSpPr>
          <p:spPr>
            <a:xfrm>
              <a:off x="3338154" y="4045323"/>
              <a:ext cx="60960" cy="60960"/>
            </a:xfrm>
            <a:custGeom>
              <a:avLst/>
              <a:gdLst/>
              <a:ahLst/>
              <a:cxnLst/>
              <a:rect l="l" t="t" r="r" b="b"/>
              <a:pathLst>
                <a:path w="60960" h="60960">
                  <a:moveTo>
                    <a:pt x="30413" y="0"/>
                  </a:moveTo>
                  <a:lnTo>
                    <a:pt x="18575" y="2389"/>
                  </a:lnTo>
                  <a:lnTo>
                    <a:pt x="8908" y="8907"/>
                  </a:lnTo>
                  <a:lnTo>
                    <a:pt x="2390" y="18574"/>
                  </a:lnTo>
                  <a:lnTo>
                    <a:pt x="0" y="30412"/>
                  </a:lnTo>
                  <a:lnTo>
                    <a:pt x="2390" y="42250"/>
                  </a:lnTo>
                  <a:lnTo>
                    <a:pt x="8908" y="51917"/>
                  </a:lnTo>
                  <a:lnTo>
                    <a:pt x="18575" y="58435"/>
                  </a:lnTo>
                  <a:lnTo>
                    <a:pt x="30413" y="60825"/>
                  </a:lnTo>
                  <a:lnTo>
                    <a:pt x="42251" y="58435"/>
                  </a:lnTo>
                  <a:lnTo>
                    <a:pt x="51918" y="51917"/>
                  </a:lnTo>
                  <a:lnTo>
                    <a:pt x="58436" y="42250"/>
                  </a:lnTo>
                  <a:lnTo>
                    <a:pt x="60826" y="30412"/>
                  </a:lnTo>
                  <a:lnTo>
                    <a:pt x="58436" y="18574"/>
                  </a:lnTo>
                  <a:lnTo>
                    <a:pt x="51918" y="8907"/>
                  </a:lnTo>
                  <a:lnTo>
                    <a:pt x="42251" y="2389"/>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object 15"/>
            <p:cNvSpPr/>
            <p:nvPr/>
          </p:nvSpPr>
          <p:spPr>
            <a:xfrm>
              <a:off x="3220242" y="4148545"/>
              <a:ext cx="60960" cy="60960"/>
            </a:xfrm>
            <a:custGeom>
              <a:avLst/>
              <a:gdLst/>
              <a:ahLst/>
              <a:cxnLst/>
              <a:rect l="l" t="t" r="r" b="b"/>
              <a:pathLst>
                <a:path w="60960"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9" name="object 16"/>
            <p:cNvSpPr/>
            <p:nvPr/>
          </p:nvSpPr>
          <p:spPr>
            <a:xfrm>
              <a:off x="3408247" y="4235390"/>
              <a:ext cx="60960" cy="60960"/>
            </a:xfrm>
            <a:custGeom>
              <a:avLst/>
              <a:gdLst/>
              <a:ahLst/>
              <a:cxnLst/>
              <a:rect l="l" t="t" r="r" b="b"/>
              <a:pathLst>
                <a:path w="60960" h="60960">
                  <a:moveTo>
                    <a:pt x="30412" y="0"/>
                  </a:moveTo>
                  <a:lnTo>
                    <a:pt x="18575" y="2390"/>
                  </a:lnTo>
                  <a:lnTo>
                    <a:pt x="8907" y="8908"/>
                  </a:lnTo>
                  <a:lnTo>
                    <a:pt x="2390" y="18575"/>
                  </a:lnTo>
                  <a:lnTo>
                    <a:pt x="0" y="30413"/>
                  </a:lnTo>
                  <a:lnTo>
                    <a:pt x="2390" y="42251"/>
                  </a:lnTo>
                  <a:lnTo>
                    <a:pt x="8907" y="51918"/>
                  </a:lnTo>
                  <a:lnTo>
                    <a:pt x="18575" y="58436"/>
                  </a:lnTo>
                  <a:lnTo>
                    <a:pt x="30412" y="60826"/>
                  </a:lnTo>
                  <a:lnTo>
                    <a:pt x="42251" y="58436"/>
                  </a:lnTo>
                  <a:lnTo>
                    <a:pt x="51918" y="51918"/>
                  </a:lnTo>
                  <a:lnTo>
                    <a:pt x="58436" y="42251"/>
                  </a:lnTo>
                  <a:lnTo>
                    <a:pt x="60826" y="30413"/>
                  </a:lnTo>
                  <a:lnTo>
                    <a:pt x="58436" y="18575"/>
                  </a:lnTo>
                  <a:lnTo>
                    <a:pt x="51918" y="8908"/>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 name="object 17"/>
            <p:cNvSpPr/>
            <p:nvPr/>
          </p:nvSpPr>
          <p:spPr>
            <a:xfrm>
              <a:off x="3391659" y="3864102"/>
              <a:ext cx="60960" cy="60960"/>
            </a:xfrm>
            <a:custGeom>
              <a:avLst/>
              <a:gdLst/>
              <a:ahLst/>
              <a:cxnLst/>
              <a:rect l="l" t="t" r="r" b="b"/>
              <a:pathLst>
                <a:path w="60960" h="60960">
                  <a:moveTo>
                    <a:pt x="30413" y="0"/>
                  </a:moveTo>
                  <a:lnTo>
                    <a:pt x="18575" y="2389"/>
                  </a:lnTo>
                  <a:lnTo>
                    <a:pt x="8908" y="8907"/>
                  </a:lnTo>
                  <a:lnTo>
                    <a:pt x="2390" y="18574"/>
                  </a:lnTo>
                  <a:lnTo>
                    <a:pt x="0" y="30412"/>
                  </a:lnTo>
                  <a:lnTo>
                    <a:pt x="2390" y="42250"/>
                  </a:lnTo>
                  <a:lnTo>
                    <a:pt x="8908" y="51917"/>
                  </a:lnTo>
                  <a:lnTo>
                    <a:pt x="18575" y="58435"/>
                  </a:lnTo>
                  <a:lnTo>
                    <a:pt x="30413" y="60825"/>
                  </a:lnTo>
                  <a:lnTo>
                    <a:pt x="42251" y="58435"/>
                  </a:lnTo>
                  <a:lnTo>
                    <a:pt x="51918" y="51917"/>
                  </a:lnTo>
                  <a:lnTo>
                    <a:pt x="58436" y="42250"/>
                  </a:lnTo>
                  <a:lnTo>
                    <a:pt x="60826" y="30412"/>
                  </a:lnTo>
                  <a:lnTo>
                    <a:pt x="58436" y="18574"/>
                  </a:lnTo>
                  <a:lnTo>
                    <a:pt x="51918" y="8907"/>
                  </a:lnTo>
                  <a:lnTo>
                    <a:pt x="42251" y="2389"/>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1" name="object 18"/>
            <p:cNvSpPr/>
            <p:nvPr/>
          </p:nvSpPr>
          <p:spPr>
            <a:xfrm>
              <a:off x="3212668" y="3976673"/>
              <a:ext cx="60960" cy="60960"/>
            </a:xfrm>
            <a:custGeom>
              <a:avLst/>
              <a:gdLst/>
              <a:ahLst/>
              <a:cxnLst/>
              <a:rect l="l" t="t" r="r" b="b"/>
              <a:pathLst>
                <a:path w="60960"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2" name="object 19"/>
            <p:cNvSpPr/>
            <p:nvPr/>
          </p:nvSpPr>
          <p:spPr>
            <a:xfrm>
              <a:off x="3562172" y="3879677"/>
              <a:ext cx="60960" cy="60960"/>
            </a:xfrm>
            <a:custGeom>
              <a:avLst/>
              <a:gdLst/>
              <a:ahLst/>
              <a:cxnLst/>
              <a:rect l="l" t="t" r="r" b="b"/>
              <a:pathLst>
                <a:path w="60960" h="60960">
                  <a:moveTo>
                    <a:pt x="30413" y="0"/>
                  </a:moveTo>
                  <a:lnTo>
                    <a:pt x="18575" y="2389"/>
                  </a:lnTo>
                  <a:lnTo>
                    <a:pt x="8908" y="8907"/>
                  </a:lnTo>
                  <a:lnTo>
                    <a:pt x="2390" y="18574"/>
                  </a:lnTo>
                  <a:lnTo>
                    <a:pt x="0" y="30412"/>
                  </a:lnTo>
                  <a:lnTo>
                    <a:pt x="2390" y="42250"/>
                  </a:lnTo>
                  <a:lnTo>
                    <a:pt x="8908" y="51917"/>
                  </a:lnTo>
                  <a:lnTo>
                    <a:pt x="18575" y="58435"/>
                  </a:lnTo>
                  <a:lnTo>
                    <a:pt x="30413" y="60825"/>
                  </a:lnTo>
                  <a:lnTo>
                    <a:pt x="42251" y="58435"/>
                  </a:lnTo>
                  <a:lnTo>
                    <a:pt x="51918" y="51917"/>
                  </a:lnTo>
                  <a:lnTo>
                    <a:pt x="58436" y="42250"/>
                  </a:lnTo>
                  <a:lnTo>
                    <a:pt x="60826" y="30412"/>
                  </a:lnTo>
                  <a:lnTo>
                    <a:pt x="58436" y="18574"/>
                  </a:lnTo>
                  <a:lnTo>
                    <a:pt x="51918" y="8907"/>
                  </a:lnTo>
                  <a:lnTo>
                    <a:pt x="42251" y="2389"/>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3" name="object 20"/>
            <p:cNvSpPr/>
            <p:nvPr/>
          </p:nvSpPr>
          <p:spPr>
            <a:xfrm>
              <a:off x="3452487" y="3976673"/>
              <a:ext cx="60960" cy="60960"/>
            </a:xfrm>
            <a:custGeom>
              <a:avLst/>
              <a:gdLst/>
              <a:ahLst/>
              <a:cxnLst/>
              <a:rect l="l" t="t" r="r" b="b"/>
              <a:pathLst>
                <a:path w="60960"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object 21"/>
            <p:cNvSpPr/>
            <p:nvPr/>
          </p:nvSpPr>
          <p:spPr>
            <a:xfrm>
              <a:off x="3540958" y="4162231"/>
              <a:ext cx="60960" cy="60960"/>
            </a:xfrm>
            <a:custGeom>
              <a:avLst/>
              <a:gdLst/>
              <a:ahLst/>
              <a:cxnLst/>
              <a:rect l="l" t="t" r="r" b="b"/>
              <a:pathLst>
                <a:path w="60960"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5" name="object 22"/>
            <p:cNvSpPr/>
            <p:nvPr/>
          </p:nvSpPr>
          <p:spPr>
            <a:xfrm>
              <a:off x="1622411" y="5269133"/>
              <a:ext cx="2642235" cy="76200"/>
            </a:xfrm>
            <a:custGeom>
              <a:avLst/>
              <a:gdLst/>
              <a:ahLst/>
              <a:cxnLst/>
              <a:rect l="l" t="t" r="r" b="b"/>
              <a:pathLst>
                <a:path w="2642235" h="76200">
                  <a:moveTo>
                    <a:pt x="2565514" y="41274"/>
                  </a:moveTo>
                  <a:lnTo>
                    <a:pt x="2565514" y="76199"/>
                  </a:lnTo>
                  <a:lnTo>
                    <a:pt x="2635364" y="41274"/>
                  </a:lnTo>
                  <a:lnTo>
                    <a:pt x="2565514" y="41274"/>
                  </a:lnTo>
                  <a:close/>
                </a:path>
                <a:path w="2642235" h="76200">
                  <a:moveTo>
                    <a:pt x="2565514" y="34924"/>
                  </a:moveTo>
                  <a:lnTo>
                    <a:pt x="2565514" y="41274"/>
                  </a:lnTo>
                  <a:lnTo>
                    <a:pt x="2578213" y="41274"/>
                  </a:lnTo>
                  <a:lnTo>
                    <a:pt x="2578213" y="34924"/>
                  </a:lnTo>
                  <a:lnTo>
                    <a:pt x="2565514" y="34924"/>
                  </a:lnTo>
                  <a:close/>
                </a:path>
                <a:path w="2642235" h="76200">
                  <a:moveTo>
                    <a:pt x="2565514" y="0"/>
                  </a:moveTo>
                  <a:lnTo>
                    <a:pt x="2565514" y="34924"/>
                  </a:lnTo>
                  <a:lnTo>
                    <a:pt x="2578213" y="34924"/>
                  </a:lnTo>
                  <a:lnTo>
                    <a:pt x="2578213" y="41274"/>
                  </a:lnTo>
                  <a:lnTo>
                    <a:pt x="2635366" y="41273"/>
                  </a:lnTo>
                  <a:lnTo>
                    <a:pt x="2641714" y="38099"/>
                  </a:lnTo>
                  <a:lnTo>
                    <a:pt x="2565514" y="0"/>
                  </a:lnTo>
                  <a:close/>
                </a:path>
                <a:path w="2642235" h="76200">
                  <a:moveTo>
                    <a:pt x="0" y="34923"/>
                  </a:moveTo>
                  <a:lnTo>
                    <a:pt x="0" y="41273"/>
                  </a:lnTo>
                  <a:lnTo>
                    <a:pt x="2565514" y="41274"/>
                  </a:lnTo>
                  <a:lnTo>
                    <a:pt x="2565514" y="34924"/>
                  </a:lnTo>
                  <a:lnTo>
                    <a:pt x="0" y="34923"/>
                  </a:lnTo>
                  <a:close/>
                </a:path>
              </a:pathLst>
            </a:custGeom>
            <a:solidFill>
              <a:srgbClr val="7F7F7F"/>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6" name="object 23"/>
            <p:cNvSpPr/>
            <p:nvPr/>
          </p:nvSpPr>
          <p:spPr>
            <a:xfrm>
              <a:off x="1580234" y="3224504"/>
              <a:ext cx="76200" cy="2089785"/>
            </a:xfrm>
            <a:custGeom>
              <a:avLst/>
              <a:gdLst/>
              <a:ahLst/>
              <a:cxnLst/>
              <a:rect l="l" t="t" r="r" b="b"/>
              <a:pathLst>
                <a:path w="76200" h="2089785">
                  <a:moveTo>
                    <a:pt x="41275" y="63500"/>
                  </a:moveTo>
                  <a:lnTo>
                    <a:pt x="34925" y="63500"/>
                  </a:lnTo>
                  <a:lnTo>
                    <a:pt x="34926" y="2089194"/>
                  </a:lnTo>
                  <a:lnTo>
                    <a:pt x="41276" y="2089194"/>
                  </a:lnTo>
                  <a:lnTo>
                    <a:pt x="41275" y="63500"/>
                  </a:lnTo>
                  <a:close/>
                </a:path>
                <a:path w="76200" h="2089785">
                  <a:moveTo>
                    <a:pt x="38100" y="0"/>
                  </a:moveTo>
                  <a:lnTo>
                    <a:pt x="0" y="76200"/>
                  </a:lnTo>
                  <a:lnTo>
                    <a:pt x="34925" y="76200"/>
                  </a:lnTo>
                  <a:lnTo>
                    <a:pt x="34925" y="63500"/>
                  </a:lnTo>
                  <a:lnTo>
                    <a:pt x="69850" y="63500"/>
                  </a:lnTo>
                  <a:lnTo>
                    <a:pt x="38100" y="0"/>
                  </a:lnTo>
                  <a:close/>
                </a:path>
                <a:path w="76200" h="2089785">
                  <a:moveTo>
                    <a:pt x="69850" y="63500"/>
                  </a:moveTo>
                  <a:lnTo>
                    <a:pt x="41275" y="63500"/>
                  </a:lnTo>
                  <a:lnTo>
                    <a:pt x="41275" y="76200"/>
                  </a:lnTo>
                  <a:lnTo>
                    <a:pt x="76200" y="76200"/>
                  </a:lnTo>
                  <a:lnTo>
                    <a:pt x="69850" y="63500"/>
                  </a:lnTo>
                  <a:close/>
                </a:path>
              </a:pathLst>
            </a:custGeom>
            <a:solidFill>
              <a:srgbClr val="7F7F7F"/>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7" name="object 24"/>
            <p:cNvSpPr txBox="1"/>
            <p:nvPr/>
          </p:nvSpPr>
          <p:spPr>
            <a:xfrm>
              <a:off x="3921709" y="5341620"/>
              <a:ext cx="146685" cy="138499"/>
            </a:xfrm>
            <a:prstGeom prst="rect">
              <a:avLst/>
            </a:prstGeom>
          </p:spPr>
          <p:txBody>
            <a:bodyPr vert="horz" wrap="square" lIns="0" tIns="0" rIns="0" bIns="0" rtlCol="0">
              <a:noAutofit/>
            </a:bodyPr>
            <a:lstStyle/>
            <a:p>
              <a:pPr marL="12700" fontAlgn="ctr">
                <a:lnSpc>
                  <a:spcPct val="100000"/>
                </a:lnSpc>
              </a:pPr>
              <a:r>
                <a:rPr lang="en-US" sz="900" i="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x2</a:t>
              </a:r>
            </a:p>
          </p:txBody>
        </p:sp>
        <p:sp>
          <p:nvSpPr>
            <p:cNvPr id="38" name="object 25"/>
            <p:cNvSpPr txBox="1"/>
            <p:nvPr/>
          </p:nvSpPr>
          <p:spPr>
            <a:xfrm>
              <a:off x="1307261" y="3268979"/>
              <a:ext cx="132080" cy="138499"/>
            </a:xfrm>
            <a:prstGeom prst="rect">
              <a:avLst/>
            </a:prstGeom>
          </p:spPr>
          <p:txBody>
            <a:bodyPr vert="horz" wrap="square" lIns="0" tIns="0" rIns="0" bIns="0" rtlCol="0">
              <a:noAutofit/>
            </a:bodyPr>
            <a:lstStyle/>
            <a:p>
              <a:pPr marL="12700" fontAlgn="ctr">
                <a:lnSpc>
                  <a:spcPct val="100000"/>
                </a:lnSpc>
              </a:pPr>
              <a:r>
                <a:rPr lang="en-US" sz="900" i="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x1</a:t>
              </a:r>
            </a:p>
          </p:txBody>
        </p:sp>
      </p:grpSp>
      <p:grpSp>
        <p:nvGrpSpPr>
          <p:cNvPr id="43" name="组合 42"/>
          <p:cNvGrpSpPr/>
          <p:nvPr/>
        </p:nvGrpSpPr>
        <p:grpSpPr>
          <a:xfrm>
            <a:off x="7649136" y="3478545"/>
            <a:ext cx="2957385" cy="2255616"/>
            <a:chOff x="7839849" y="3224503"/>
            <a:chExt cx="2957385" cy="2255616"/>
          </a:xfrm>
        </p:grpSpPr>
        <p:sp>
          <p:nvSpPr>
            <p:cNvPr id="44" name="object 30"/>
            <p:cNvSpPr/>
            <p:nvPr/>
          </p:nvSpPr>
          <p:spPr>
            <a:xfrm>
              <a:off x="8352034" y="4056809"/>
              <a:ext cx="857250" cy="862965"/>
            </a:xfrm>
            <a:custGeom>
              <a:avLst/>
              <a:gdLst/>
              <a:ahLst/>
              <a:cxnLst/>
              <a:rect l="l" t="t" r="r" b="b"/>
              <a:pathLst>
                <a:path w="857250" h="862964">
                  <a:moveTo>
                    <a:pt x="0" y="431297"/>
                  </a:moveTo>
                  <a:lnTo>
                    <a:pt x="2513" y="384302"/>
                  </a:lnTo>
                  <a:lnTo>
                    <a:pt x="9881" y="338773"/>
                  </a:lnTo>
                  <a:lnTo>
                    <a:pt x="21841" y="294973"/>
                  </a:lnTo>
                  <a:lnTo>
                    <a:pt x="38131" y="253165"/>
                  </a:lnTo>
                  <a:lnTo>
                    <a:pt x="58491" y="213613"/>
                  </a:lnTo>
                  <a:lnTo>
                    <a:pt x="82659" y="176578"/>
                  </a:lnTo>
                  <a:lnTo>
                    <a:pt x="110374" y="142325"/>
                  </a:lnTo>
                  <a:lnTo>
                    <a:pt x="141375" y="111116"/>
                  </a:lnTo>
                  <a:lnTo>
                    <a:pt x="175399" y="83215"/>
                  </a:lnTo>
                  <a:lnTo>
                    <a:pt x="212187" y="58884"/>
                  </a:lnTo>
                  <a:lnTo>
                    <a:pt x="251475" y="38387"/>
                  </a:lnTo>
                  <a:lnTo>
                    <a:pt x="293004" y="21987"/>
                  </a:lnTo>
                  <a:lnTo>
                    <a:pt x="336512" y="9947"/>
                  </a:lnTo>
                  <a:lnTo>
                    <a:pt x="381737" y="2530"/>
                  </a:lnTo>
                  <a:lnTo>
                    <a:pt x="428418" y="0"/>
                  </a:lnTo>
                  <a:lnTo>
                    <a:pt x="475098" y="2530"/>
                  </a:lnTo>
                  <a:lnTo>
                    <a:pt x="520323" y="9947"/>
                  </a:lnTo>
                  <a:lnTo>
                    <a:pt x="563831" y="21987"/>
                  </a:lnTo>
                  <a:lnTo>
                    <a:pt x="605360" y="38387"/>
                  </a:lnTo>
                  <a:lnTo>
                    <a:pt x="644648" y="58884"/>
                  </a:lnTo>
                  <a:lnTo>
                    <a:pt x="681436" y="83215"/>
                  </a:lnTo>
                  <a:lnTo>
                    <a:pt x="715460" y="111116"/>
                  </a:lnTo>
                  <a:lnTo>
                    <a:pt x="746461" y="142325"/>
                  </a:lnTo>
                  <a:lnTo>
                    <a:pt x="774176" y="176578"/>
                  </a:lnTo>
                  <a:lnTo>
                    <a:pt x="798344" y="213613"/>
                  </a:lnTo>
                  <a:lnTo>
                    <a:pt x="818704" y="253165"/>
                  </a:lnTo>
                  <a:lnTo>
                    <a:pt x="834994" y="294973"/>
                  </a:lnTo>
                  <a:lnTo>
                    <a:pt x="846954" y="338773"/>
                  </a:lnTo>
                  <a:lnTo>
                    <a:pt x="854322" y="384302"/>
                  </a:lnTo>
                  <a:lnTo>
                    <a:pt x="856836" y="431297"/>
                  </a:lnTo>
                  <a:lnTo>
                    <a:pt x="854322" y="478291"/>
                  </a:lnTo>
                  <a:lnTo>
                    <a:pt x="846954" y="523820"/>
                  </a:lnTo>
                  <a:lnTo>
                    <a:pt x="834994" y="567620"/>
                  </a:lnTo>
                  <a:lnTo>
                    <a:pt x="818704" y="609428"/>
                  </a:lnTo>
                  <a:lnTo>
                    <a:pt x="798344" y="648980"/>
                  </a:lnTo>
                  <a:lnTo>
                    <a:pt x="774176" y="686015"/>
                  </a:lnTo>
                  <a:lnTo>
                    <a:pt x="746461" y="720268"/>
                  </a:lnTo>
                  <a:lnTo>
                    <a:pt x="715460" y="751477"/>
                  </a:lnTo>
                  <a:lnTo>
                    <a:pt x="681436" y="779378"/>
                  </a:lnTo>
                  <a:lnTo>
                    <a:pt x="644648" y="803709"/>
                  </a:lnTo>
                  <a:lnTo>
                    <a:pt x="605360" y="824206"/>
                  </a:lnTo>
                  <a:lnTo>
                    <a:pt x="563831" y="840606"/>
                  </a:lnTo>
                  <a:lnTo>
                    <a:pt x="520323" y="852646"/>
                  </a:lnTo>
                  <a:lnTo>
                    <a:pt x="475098" y="860063"/>
                  </a:lnTo>
                  <a:lnTo>
                    <a:pt x="428418" y="862594"/>
                  </a:lnTo>
                  <a:lnTo>
                    <a:pt x="381737" y="860063"/>
                  </a:lnTo>
                  <a:lnTo>
                    <a:pt x="336512" y="852646"/>
                  </a:lnTo>
                  <a:lnTo>
                    <a:pt x="293004" y="840606"/>
                  </a:lnTo>
                  <a:lnTo>
                    <a:pt x="251475" y="824206"/>
                  </a:lnTo>
                  <a:lnTo>
                    <a:pt x="212187" y="803709"/>
                  </a:lnTo>
                  <a:lnTo>
                    <a:pt x="175399" y="779378"/>
                  </a:lnTo>
                  <a:lnTo>
                    <a:pt x="141375" y="751477"/>
                  </a:lnTo>
                  <a:lnTo>
                    <a:pt x="110374" y="720268"/>
                  </a:lnTo>
                  <a:lnTo>
                    <a:pt x="82659" y="686015"/>
                  </a:lnTo>
                  <a:lnTo>
                    <a:pt x="58491" y="648980"/>
                  </a:lnTo>
                  <a:lnTo>
                    <a:pt x="38131" y="609428"/>
                  </a:lnTo>
                  <a:lnTo>
                    <a:pt x="21841" y="567620"/>
                  </a:lnTo>
                  <a:lnTo>
                    <a:pt x="9881" y="523820"/>
                  </a:lnTo>
                  <a:lnTo>
                    <a:pt x="2513" y="478291"/>
                  </a:lnTo>
                  <a:lnTo>
                    <a:pt x="0" y="431297"/>
                  </a:lnTo>
                  <a:close/>
                </a:path>
              </a:pathLst>
            </a:custGeom>
            <a:ln w="19050">
              <a:solidFill>
                <a:srgbClr val="51A7DC"/>
              </a:solidFill>
            </a:ln>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5" name="object 31"/>
            <p:cNvSpPr/>
            <p:nvPr/>
          </p:nvSpPr>
          <p:spPr>
            <a:xfrm>
              <a:off x="8641623" y="4272856"/>
              <a:ext cx="60960" cy="60960"/>
            </a:xfrm>
            <a:custGeom>
              <a:avLst/>
              <a:gdLst/>
              <a:ahLst/>
              <a:cxnLst/>
              <a:rect l="l" t="t" r="r" b="b"/>
              <a:pathLst>
                <a:path w="60959" h="60960">
                  <a:moveTo>
                    <a:pt x="30412" y="0"/>
                  </a:moveTo>
                  <a:lnTo>
                    <a:pt x="18575" y="2390"/>
                  </a:lnTo>
                  <a:lnTo>
                    <a:pt x="8907" y="8907"/>
                  </a:lnTo>
                  <a:lnTo>
                    <a:pt x="2390" y="18575"/>
                  </a:lnTo>
                  <a:lnTo>
                    <a:pt x="0" y="30412"/>
                  </a:lnTo>
                  <a:lnTo>
                    <a:pt x="2390" y="42251"/>
                  </a:lnTo>
                  <a:lnTo>
                    <a:pt x="8907" y="51918"/>
                  </a:lnTo>
                  <a:lnTo>
                    <a:pt x="18575" y="58436"/>
                  </a:lnTo>
                  <a:lnTo>
                    <a:pt x="30412" y="60826"/>
                  </a:lnTo>
                  <a:lnTo>
                    <a:pt x="42251" y="58436"/>
                  </a:lnTo>
                  <a:lnTo>
                    <a:pt x="51918" y="51918"/>
                  </a:lnTo>
                  <a:lnTo>
                    <a:pt x="58436" y="42251"/>
                  </a:lnTo>
                  <a:lnTo>
                    <a:pt x="60826" y="30412"/>
                  </a:lnTo>
                  <a:lnTo>
                    <a:pt x="58436" y="18575"/>
                  </a:lnTo>
                  <a:lnTo>
                    <a:pt x="51918" y="8907"/>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6" name="object 32"/>
            <p:cNvSpPr/>
            <p:nvPr/>
          </p:nvSpPr>
          <p:spPr>
            <a:xfrm>
              <a:off x="8584426" y="4422846"/>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7" name="object 33"/>
            <p:cNvSpPr/>
            <p:nvPr/>
          </p:nvSpPr>
          <p:spPr>
            <a:xfrm>
              <a:off x="8794428" y="4407499"/>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8" name="object 34"/>
            <p:cNvSpPr/>
            <p:nvPr/>
          </p:nvSpPr>
          <p:spPr>
            <a:xfrm>
              <a:off x="8914940" y="4452250"/>
              <a:ext cx="60960" cy="60960"/>
            </a:xfrm>
            <a:custGeom>
              <a:avLst/>
              <a:gdLst/>
              <a:ahLst/>
              <a:cxnLst/>
              <a:rect l="l" t="t" r="r" b="b"/>
              <a:pathLst>
                <a:path w="60959" h="60960">
                  <a:moveTo>
                    <a:pt x="30412" y="0"/>
                  </a:moveTo>
                  <a:lnTo>
                    <a:pt x="18574" y="2390"/>
                  </a:lnTo>
                  <a:lnTo>
                    <a:pt x="8907" y="8908"/>
                  </a:lnTo>
                  <a:lnTo>
                    <a:pt x="2389" y="18575"/>
                  </a:lnTo>
                  <a:lnTo>
                    <a:pt x="0" y="30413"/>
                  </a:lnTo>
                  <a:lnTo>
                    <a:pt x="2389" y="42251"/>
                  </a:lnTo>
                  <a:lnTo>
                    <a:pt x="8907" y="51918"/>
                  </a:lnTo>
                  <a:lnTo>
                    <a:pt x="18574" y="58436"/>
                  </a:lnTo>
                  <a:lnTo>
                    <a:pt x="30412" y="60826"/>
                  </a:lnTo>
                  <a:lnTo>
                    <a:pt x="42250" y="58436"/>
                  </a:lnTo>
                  <a:lnTo>
                    <a:pt x="51917" y="51918"/>
                  </a:lnTo>
                  <a:lnTo>
                    <a:pt x="58435" y="42251"/>
                  </a:lnTo>
                  <a:lnTo>
                    <a:pt x="60825" y="30413"/>
                  </a:lnTo>
                  <a:lnTo>
                    <a:pt x="58435" y="18575"/>
                  </a:lnTo>
                  <a:lnTo>
                    <a:pt x="51917" y="8908"/>
                  </a:lnTo>
                  <a:lnTo>
                    <a:pt x="42250"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9" name="object 35"/>
            <p:cNvSpPr/>
            <p:nvPr/>
          </p:nvSpPr>
          <p:spPr>
            <a:xfrm>
              <a:off x="8848737" y="4279153"/>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0" name="object 36"/>
            <p:cNvSpPr/>
            <p:nvPr/>
          </p:nvSpPr>
          <p:spPr>
            <a:xfrm>
              <a:off x="8672743" y="4519803"/>
              <a:ext cx="60960" cy="60960"/>
            </a:xfrm>
            <a:custGeom>
              <a:avLst/>
              <a:gdLst/>
              <a:ahLst/>
              <a:cxnLst/>
              <a:rect l="l" t="t" r="r" b="b"/>
              <a:pathLst>
                <a:path w="60959" h="60960">
                  <a:moveTo>
                    <a:pt x="30412" y="0"/>
                  </a:moveTo>
                  <a:lnTo>
                    <a:pt x="18575" y="2389"/>
                  </a:lnTo>
                  <a:lnTo>
                    <a:pt x="8907" y="8907"/>
                  </a:lnTo>
                  <a:lnTo>
                    <a:pt x="2390" y="18574"/>
                  </a:lnTo>
                  <a:lnTo>
                    <a:pt x="0" y="30412"/>
                  </a:lnTo>
                  <a:lnTo>
                    <a:pt x="2390" y="42250"/>
                  </a:lnTo>
                  <a:lnTo>
                    <a:pt x="8907" y="51917"/>
                  </a:lnTo>
                  <a:lnTo>
                    <a:pt x="18575" y="58435"/>
                  </a:lnTo>
                  <a:lnTo>
                    <a:pt x="30412" y="60825"/>
                  </a:lnTo>
                  <a:lnTo>
                    <a:pt x="42251" y="58435"/>
                  </a:lnTo>
                  <a:lnTo>
                    <a:pt x="51918" y="51917"/>
                  </a:lnTo>
                  <a:lnTo>
                    <a:pt x="58436" y="42250"/>
                  </a:lnTo>
                  <a:lnTo>
                    <a:pt x="60826" y="30412"/>
                  </a:lnTo>
                  <a:lnTo>
                    <a:pt x="58436" y="18574"/>
                  </a:lnTo>
                  <a:lnTo>
                    <a:pt x="51918" y="8907"/>
                  </a:lnTo>
                  <a:lnTo>
                    <a:pt x="42251"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1" name="object 37"/>
            <p:cNvSpPr/>
            <p:nvPr/>
          </p:nvSpPr>
          <p:spPr>
            <a:xfrm>
              <a:off x="8624787" y="4636085"/>
              <a:ext cx="60960" cy="60960"/>
            </a:xfrm>
            <a:custGeom>
              <a:avLst/>
              <a:gdLst/>
              <a:ahLst/>
              <a:cxnLst/>
              <a:rect l="l" t="t" r="r" b="b"/>
              <a:pathLst>
                <a:path w="60959" h="60960">
                  <a:moveTo>
                    <a:pt x="30412" y="0"/>
                  </a:moveTo>
                  <a:lnTo>
                    <a:pt x="18574" y="2390"/>
                  </a:lnTo>
                  <a:lnTo>
                    <a:pt x="8907" y="8908"/>
                  </a:lnTo>
                  <a:lnTo>
                    <a:pt x="2389" y="18575"/>
                  </a:lnTo>
                  <a:lnTo>
                    <a:pt x="0" y="30413"/>
                  </a:lnTo>
                  <a:lnTo>
                    <a:pt x="2389" y="42251"/>
                  </a:lnTo>
                  <a:lnTo>
                    <a:pt x="8907" y="51918"/>
                  </a:lnTo>
                  <a:lnTo>
                    <a:pt x="18574" y="58436"/>
                  </a:lnTo>
                  <a:lnTo>
                    <a:pt x="30412" y="60826"/>
                  </a:lnTo>
                  <a:lnTo>
                    <a:pt x="42250" y="58436"/>
                  </a:lnTo>
                  <a:lnTo>
                    <a:pt x="51917" y="51918"/>
                  </a:lnTo>
                  <a:lnTo>
                    <a:pt x="58435" y="42251"/>
                  </a:lnTo>
                  <a:lnTo>
                    <a:pt x="60825" y="30413"/>
                  </a:lnTo>
                  <a:lnTo>
                    <a:pt x="58435" y="18575"/>
                  </a:lnTo>
                  <a:lnTo>
                    <a:pt x="51917" y="8908"/>
                  </a:lnTo>
                  <a:lnTo>
                    <a:pt x="42250"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2" name="object 38"/>
            <p:cNvSpPr/>
            <p:nvPr/>
          </p:nvSpPr>
          <p:spPr>
            <a:xfrm>
              <a:off x="8812793" y="4625026"/>
              <a:ext cx="60960" cy="60960"/>
            </a:xfrm>
            <a:custGeom>
              <a:avLst/>
              <a:gdLst/>
              <a:ahLst/>
              <a:cxnLst/>
              <a:rect l="l" t="t" r="r" b="b"/>
              <a:pathLst>
                <a:path w="60959" h="60960">
                  <a:moveTo>
                    <a:pt x="30413" y="0"/>
                  </a:moveTo>
                  <a:lnTo>
                    <a:pt x="18575" y="2389"/>
                  </a:lnTo>
                  <a:lnTo>
                    <a:pt x="8908" y="8907"/>
                  </a:lnTo>
                  <a:lnTo>
                    <a:pt x="2390" y="18574"/>
                  </a:lnTo>
                  <a:lnTo>
                    <a:pt x="0" y="30412"/>
                  </a:lnTo>
                  <a:lnTo>
                    <a:pt x="2390" y="42250"/>
                  </a:lnTo>
                  <a:lnTo>
                    <a:pt x="8908" y="51917"/>
                  </a:lnTo>
                  <a:lnTo>
                    <a:pt x="18575" y="58435"/>
                  </a:lnTo>
                  <a:lnTo>
                    <a:pt x="30413" y="60825"/>
                  </a:lnTo>
                  <a:lnTo>
                    <a:pt x="42251" y="58435"/>
                  </a:lnTo>
                  <a:lnTo>
                    <a:pt x="51918" y="51917"/>
                  </a:lnTo>
                  <a:lnTo>
                    <a:pt x="58436" y="42250"/>
                  </a:lnTo>
                  <a:lnTo>
                    <a:pt x="60826" y="30412"/>
                  </a:lnTo>
                  <a:lnTo>
                    <a:pt x="58436" y="18574"/>
                  </a:lnTo>
                  <a:lnTo>
                    <a:pt x="51918" y="8907"/>
                  </a:lnTo>
                  <a:lnTo>
                    <a:pt x="42251" y="2389"/>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3" name="object 39"/>
            <p:cNvSpPr/>
            <p:nvPr/>
          </p:nvSpPr>
          <p:spPr>
            <a:xfrm>
              <a:off x="8970388" y="4605323"/>
              <a:ext cx="60960" cy="60960"/>
            </a:xfrm>
            <a:custGeom>
              <a:avLst/>
              <a:gdLst/>
              <a:ahLst/>
              <a:cxnLst/>
              <a:rect l="l" t="t" r="r" b="b"/>
              <a:pathLst>
                <a:path w="60959" h="60960">
                  <a:moveTo>
                    <a:pt x="30413" y="0"/>
                  </a:moveTo>
                  <a:lnTo>
                    <a:pt x="18575" y="2390"/>
                  </a:lnTo>
                  <a:lnTo>
                    <a:pt x="8908" y="8908"/>
                  </a:lnTo>
                  <a:lnTo>
                    <a:pt x="2390" y="18575"/>
                  </a:lnTo>
                  <a:lnTo>
                    <a:pt x="0" y="30413"/>
                  </a:lnTo>
                  <a:lnTo>
                    <a:pt x="2390" y="42251"/>
                  </a:lnTo>
                  <a:lnTo>
                    <a:pt x="8908" y="51918"/>
                  </a:lnTo>
                  <a:lnTo>
                    <a:pt x="18575" y="58436"/>
                  </a:lnTo>
                  <a:lnTo>
                    <a:pt x="30413" y="60826"/>
                  </a:lnTo>
                  <a:lnTo>
                    <a:pt x="42251" y="58436"/>
                  </a:lnTo>
                  <a:lnTo>
                    <a:pt x="51918" y="51918"/>
                  </a:lnTo>
                  <a:lnTo>
                    <a:pt x="58436" y="42251"/>
                  </a:lnTo>
                  <a:lnTo>
                    <a:pt x="60826" y="30413"/>
                  </a:lnTo>
                  <a:lnTo>
                    <a:pt x="58436" y="18575"/>
                  </a:lnTo>
                  <a:lnTo>
                    <a:pt x="51918" y="8908"/>
                  </a:lnTo>
                  <a:lnTo>
                    <a:pt x="42251" y="2390"/>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4" name="object 40"/>
            <p:cNvSpPr/>
            <p:nvPr/>
          </p:nvSpPr>
          <p:spPr>
            <a:xfrm>
              <a:off x="9772453" y="3812216"/>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5" name="object 41"/>
            <p:cNvSpPr/>
            <p:nvPr/>
          </p:nvSpPr>
          <p:spPr>
            <a:xfrm>
              <a:off x="10166625" y="4026396"/>
              <a:ext cx="60960" cy="60960"/>
            </a:xfrm>
            <a:custGeom>
              <a:avLst/>
              <a:gdLst/>
              <a:ahLst/>
              <a:cxnLst/>
              <a:rect l="l" t="t" r="r" b="b"/>
              <a:pathLst>
                <a:path w="60959" h="60960">
                  <a:moveTo>
                    <a:pt x="30413" y="0"/>
                  </a:moveTo>
                  <a:lnTo>
                    <a:pt x="18575" y="2390"/>
                  </a:lnTo>
                  <a:lnTo>
                    <a:pt x="8908" y="8907"/>
                  </a:lnTo>
                  <a:lnTo>
                    <a:pt x="2390" y="18575"/>
                  </a:lnTo>
                  <a:lnTo>
                    <a:pt x="0" y="30412"/>
                  </a:lnTo>
                  <a:lnTo>
                    <a:pt x="2390" y="42251"/>
                  </a:lnTo>
                  <a:lnTo>
                    <a:pt x="8908" y="51918"/>
                  </a:lnTo>
                  <a:lnTo>
                    <a:pt x="18575" y="58436"/>
                  </a:lnTo>
                  <a:lnTo>
                    <a:pt x="30413" y="60826"/>
                  </a:lnTo>
                  <a:lnTo>
                    <a:pt x="42251" y="58436"/>
                  </a:lnTo>
                  <a:lnTo>
                    <a:pt x="51918" y="51918"/>
                  </a:lnTo>
                  <a:lnTo>
                    <a:pt x="58436" y="42251"/>
                  </a:lnTo>
                  <a:lnTo>
                    <a:pt x="60826" y="30412"/>
                  </a:lnTo>
                  <a:lnTo>
                    <a:pt x="58436" y="18575"/>
                  </a:lnTo>
                  <a:lnTo>
                    <a:pt x="51918" y="8907"/>
                  </a:lnTo>
                  <a:lnTo>
                    <a:pt x="42251" y="2390"/>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6" name="object 42"/>
            <p:cNvSpPr/>
            <p:nvPr/>
          </p:nvSpPr>
          <p:spPr>
            <a:xfrm>
              <a:off x="9870743" y="4045322"/>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7" name="object 43"/>
            <p:cNvSpPr/>
            <p:nvPr/>
          </p:nvSpPr>
          <p:spPr>
            <a:xfrm>
              <a:off x="9752828" y="4148544"/>
              <a:ext cx="60960" cy="60960"/>
            </a:xfrm>
            <a:custGeom>
              <a:avLst/>
              <a:gdLst/>
              <a:ahLst/>
              <a:cxnLst/>
              <a:rect l="l" t="t" r="r" b="b"/>
              <a:pathLst>
                <a:path w="60959" h="60960">
                  <a:moveTo>
                    <a:pt x="30413" y="0"/>
                  </a:moveTo>
                  <a:lnTo>
                    <a:pt x="18575" y="2390"/>
                  </a:lnTo>
                  <a:lnTo>
                    <a:pt x="8908" y="8907"/>
                  </a:lnTo>
                  <a:lnTo>
                    <a:pt x="2390" y="18575"/>
                  </a:lnTo>
                  <a:lnTo>
                    <a:pt x="0" y="30412"/>
                  </a:lnTo>
                  <a:lnTo>
                    <a:pt x="2390" y="42251"/>
                  </a:lnTo>
                  <a:lnTo>
                    <a:pt x="8908" y="51918"/>
                  </a:lnTo>
                  <a:lnTo>
                    <a:pt x="18575" y="58436"/>
                  </a:lnTo>
                  <a:lnTo>
                    <a:pt x="30413" y="60826"/>
                  </a:lnTo>
                  <a:lnTo>
                    <a:pt x="42251" y="58436"/>
                  </a:lnTo>
                  <a:lnTo>
                    <a:pt x="51918" y="51918"/>
                  </a:lnTo>
                  <a:lnTo>
                    <a:pt x="58436" y="42251"/>
                  </a:lnTo>
                  <a:lnTo>
                    <a:pt x="60826" y="30412"/>
                  </a:lnTo>
                  <a:lnTo>
                    <a:pt x="58436" y="18575"/>
                  </a:lnTo>
                  <a:lnTo>
                    <a:pt x="51918" y="8907"/>
                  </a:lnTo>
                  <a:lnTo>
                    <a:pt x="42251" y="2390"/>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8" name="object 44"/>
            <p:cNvSpPr/>
            <p:nvPr/>
          </p:nvSpPr>
          <p:spPr>
            <a:xfrm>
              <a:off x="9940835" y="4235390"/>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9" name="object 45"/>
            <p:cNvSpPr/>
            <p:nvPr/>
          </p:nvSpPr>
          <p:spPr>
            <a:xfrm>
              <a:off x="9924247" y="3864100"/>
              <a:ext cx="60960" cy="60960"/>
            </a:xfrm>
            <a:custGeom>
              <a:avLst/>
              <a:gdLst/>
              <a:ahLst/>
              <a:cxnLst/>
              <a:rect l="l" t="t" r="r" b="b"/>
              <a:pathLst>
                <a:path w="60959" h="60960">
                  <a:moveTo>
                    <a:pt x="30412" y="0"/>
                  </a:moveTo>
                  <a:lnTo>
                    <a:pt x="18575" y="2390"/>
                  </a:lnTo>
                  <a:lnTo>
                    <a:pt x="8907" y="8907"/>
                  </a:lnTo>
                  <a:lnTo>
                    <a:pt x="2390" y="18575"/>
                  </a:lnTo>
                  <a:lnTo>
                    <a:pt x="0" y="30412"/>
                  </a:lnTo>
                  <a:lnTo>
                    <a:pt x="2390" y="42251"/>
                  </a:lnTo>
                  <a:lnTo>
                    <a:pt x="8907" y="51918"/>
                  </a:lnTo>
                  <a:lnTo>
                    <a:pt x="18575" y="58436"/>
                  </a:lnTo>
                  <a:lnTo>
                    <a:pt x="30412" y="60826"/>
                  </a:lnTo>
                  <a:lnTo>
                    <a:pt x="42251" y="58436"/>
                  </a:lnTo>
                  <a:lnTo>
                    <a:pt x="51918" y="51918"/>
                  </a:lnTo>
                  <a:lnTo>
                    <a:pt x="58436" y="42251"/>
                  </a:lnTo>
                  <a:lnTo>
                    <a:pt x="60826" y="30412"/>
                  </a:lnTo>
                  <a:lnTo>
                    <a:pt x="58436" y="18575"/>
                  </a:lnTo>
                  <a:lnTo>
                    <a:pt x="51918" y="8907"/>
                  </a:lnTo>
                  <a:lnTo>
                    <a:pt x="42251"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0" name="object 46"/>
            <p:cNvSpPr/>
            <p:nvPr/>
          </p:nvSpPr>
          <p:spPr>
            <a:xfrm>
              <a:off x="9745256" y="3976672"/>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1" name="object 47"/>
            <p:cNvSpPr/>
            <p:nvPr/>
          </p:nvSpPr>
          <p:spPr>
            <a:xfrm>
              <a:off x="10094759" y="3879675"/>
              <a:ext cx="60960" cy="60960"/>
            </a:xfrm>
            <a:custGeom>
              <a:avLst/>
              <a:gdLst/>
              <a:ahLst/>
              <a:cxnLst/>
              <a:rect l="l" t="t" r="r" b="b"/>
              <a:pathLst>
                <a:path w="60959" h="60960">
                  <a:moveTo>
                    <a:pt x="30413" y="0"/>
                  </a:moveTo>
                  <a:lnTo>
                    <a:pt x="18575" y="2390"/>
                  </a:lnTo>
                  <a:lnTo>
                    <a:pt x="8908" y="8907"/>
                  </a:lnTo>
                  <a:lnTo>
                    <a:pt x="2390" y="18575"/>
                  </a:lnTo>
                  <a:lnTo>
                    <a:pt x="0" y="30412"/>
                  </a:lnTo>
                  <a:lnTo>
                    <a:pt x="2390" y="42251"/>
                  </a:lnTo>
                  <a:lnTo>
                    <a:pt x="8908" y="51918"/>
                  </a:lnTo>
                  <a:lnTo>
                    <a:pt x="18575" y="58436"/>
                  </a:lnTo>
                  <a:lnTo>
                    <a:pt x="30413" y="60826"/>
                  </a:lnTo>
                  <a:lnTo>
                    <a:pt x="42251" y="58436"/>
                  </a:lnTo>
                  <a:lnTo>
                    <a:pt x="51918" y="51918"/>
                  </a:lnTo>
                  <a:lnTo>
                    <a:pt x="58436" y="42251"/>
                  </a:lnTo>
                  <a:lnTo>
                    <a:pt x="60826" y="30412"/>
                  </a:lnTo>
                  <a:lnTo>
                    <a:pt x="58436" y="18575"/>
                  </a:lnTo>
                  <a:lnTo>
                    <a:pt x="51918" y="8907"/>
                  </a:lnTo>
                  <a:lnTo>
                    <a:pt x="42251" y="2390"/>
                  </a:lnTo>
                  <a:lnTo>
                    <a:pt x="30413"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2" name="object 48"/>
            <p:cNvSpPr/>
            <p:nvPr/>
          </p:nvSpPr>
          <p:spPr>
            <a:xfrm>
              <a:off x="9985075" y="3976672"/>
              <a:ext cx="60960" cy="60960"/>
            </a:xfrm>
            <a:custGeom>
              <a:avLst/>
              <a:gdLst/>
              <a:ahLst/>
              <a:cxnLst/>
              <a:rect l="l" t="t" r="r" b="b"/>
              <a:pathLst>
                <a:path w="60959" h="60960">
                  <a:moveTo>
                    <a:pt x="30412" y="0"/>
                  </a:moveTo>
                  <a:lnTo>
                    <a:pt x="18574" y="2389"/>
                  </a:lnTo>
                  <a:lnTo>
                    <a:pt x="8907" y="8907"/>
                  </a:lnTo>
                  <a:lnTo>
                    <a:pt x="2389" y="18574"/>
                  </a:lnTo>
                  <a:lnTo>
                    <a:pt x="0" y="30412"/>
                  </a:lnTo>
                  <a:lnTo>
                    <a:pt x="2389" y="42250"/>
                  </a:lnTo>
                  <a:lnTo>
                    <a:pt x="8907" y="51917"/>
                  </a:lnTo>
                  <a:lnTo>
                    <a:pt x="18574" y="58435"/>
                  </a:lnTo>
                  <a:lnTo>
                    <a:pt x="30412" y="60825"/>
                  </a:lnTo>
                  <a:lnTo>
                    <a:pt x="42250" y="58435"/>
                  </a:lnTo>
                  <a:lnTo>
                    <a:pt x="51917" y="51917"/>
                  </a:lnTo>
                  <a:lnTo>
                    <a:pt x="58435" y="42250"/>
                  </a:lnTo>
                  <a:lnTo>
                    <a:pt x="60825" y="30412"/>
                  </a:lnTo>
                  <a:lnTo>
                    <a:pt x="58435" y="18574"/>
                  </a:lnTo>
                  <a:lnTo>
                    <a:pt x="51917" y="8907"/>
                  </a:lnTo>
                  <a:lnTo>
                    <a:pt x="42250" y="2389"/>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3" name="object 49"/>
            <p:cNvSpPr/>
            <p:nvPr/>
          </p:nvSpPr>
          <p:spPr>
            <a:xfrm>
              <a:off x="10073546" y="4162230"/>
              <a:ext cx="60960" cy="60960"/>
            </a:xfrm>
            <a:custGeom>
              <a:avLst/>
              <a:gdLst/>
              <a:ahLst/>
              <a:cxnLst/>
              <a:rect l="l" t="t" r="r" b="b"/>
              <a:pathLst>
                <a:path w="60959" h="60960">
                  <a:moveTo>
                    <a:pt x="30412" y="0"/>
                  </a:moveTo>
                  <a:lnTo>
                    <a:pt x="18575" y="2390"/>
                  </a:lnTo>
                  <a:lnTo>
                    <a:pt x="8907" y="8908"/>
                  </a:lnTo>
                  <a:lnTo>
                    <a:pt x="2390" y="18575"/>
                  </a:lnTo>
                  <a:lnTo>
                    <a:pt x="0" y="30413"/>
                  </a:lnTo>
                  <a:lnTo>
                    <a:pt x="2390" y="42251"/>
                  </a:lnTo>
                  <a:lnTo>
                    <a:pt x="8907" y="51918"/>
                  </a:lnTo>
                  <a:lnTo>
                    <a:pt x="18575" y="58436"/>
                  </a:lnTo>
                  <a:lnTo>
                    <a:pt x="30412" y="60826"/>
                  </a:lnTo>
                  <a:lnTo>
                    <a:pt x="42250" y="58436"/>
                  </a:lnTo>
                  <a:lnTo>
                    <a:pt x="51917" y="51918"/>
                  </a:lnTo>
                  <a:lnTo>
                    <a:pt x="58435" y="42251"/>
                  </a:lnTo>
                  <a:lnTo>
                    <a:pt x="60825" y="30413"/>
                  </a:lnTo>
                  <a:lnTo>
                    <a:pt x="58435" y="18575"/>
                  </a:lnTo>
                  <a:lnTo>
                    <a:pt x="51917" y="8908"/>
                  </a:lnTo>
                  <a:lnTo>
                    <a:pt x="42250" y="2390"/>
                  </a:lnTo>
                  <a:lnTo>
                    <a:pt x="30412" y="0"/>
                  </a:lnTo>
                  <a:close/>
                </a:path>
              </a:pathLst>
            </a:custGeom>
            <a:solidFill>
              <a:srgbClr val="595959"/>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4" name="object 50"/>
            <p:cNvSpPr/>
            <p:nvPr/>
          </p:nvSpPr>
          <p:spPr>
            <a:xfrm>
              <a:off x="8154999" y="5269132"/>
              <a:ext cx="2642235" cy="76200"/>
            </a:xfrm>
            <a:custGeom>
              <a:avLst/>
              <a:gdLst/>
              <a:ahLst/>
              <a:cxnLst/>
              <a:rect l="l" t="t" r="r" b="b"/>
              <a:pathLst>
                <a:path w="2642234" h="76200">
                  <a:moveTo>
                    <a:pt x="2565514" y="41274"/>
                  </a:moveTo>
                  <a:lnTo>
                    <a:pt x="2565514" y="76200"/>
                  </a:lnTo>
                  <a:lnTo>
                    <a:pt x="2635364" y="41275"/>
                  </a:lnTo>
                  <a:lnTo>
                    <a:pt x="2565514" y="41274"/>
                  </a:lnTo>
                  <a:close/>
                </a:path>
                <a:path w="2642234" h="76200">
                  <a:moveTo>
                    <a:pt x="2565514" y="34924"/>
                  </a:moveTo>
                  <a:lnTo>
                    <a:pt x="2565514" y="41274"/>
                  </a:lnTo>
                  <a:lnTo>
                    <a:pt x="2578214" y="41275"/>
                  </a:lnTo>
                  <a:lnTo>
                    <a:pt x="2578214" y="34925"/>
                  </a:lnTo>
                  <a:lnTo>
                    <a:pt x="2565514" y="34924"/>
                  </a:lnTo>
                  <a:close/>
                </a:path>
                <a:path w="2642234" h="76200">
                  <a:moveTo>
                    <a:pt x="2565514" y="0"/>
                  </a:moveTo>
                  <a:lnTo>
                    <a:pt x="2565514" y="34924"/>
                  </a:lnTo>
                  <a:lnTo>
                    <a:pt x="2578214" y="34925"/>
                  </a:lnTo>
                  <a:lnTo>
                    <a:pt x="2578214" y="41275"/>
                  </a:lnTo>
                  <a:lnTo>
                    <a:pt x="2635366" y="41273"/>
                  </a:lnTo>
                  <a:lnTo>
                    <a:pt x="2641714" y="38100"/>
                  </a:lnTo>
                  <a:lnTo>
                    <a:pt x="2565514" y="0"/>
                  </a:lnTo>
                  <a:close/>
                </a:path>
                <a:path w="2642234" h="76200">
                  <a:moveTo>
                    <a:pt x="0" y="34923"/>
                  </a:moveTo>
                  <a:lnTo>
                    <a:pt x="0" y="41273"/>
                  </a:lnTo>
                  <a:lnTo>
                    <a:pt x="2565514" y="41274"/>
                  </a:lnTo>
                  <a:lnTo>
                    <a:pt x="2565514" y="34924"/>
                  </a:lnTo>
                  <a:lnTo>
                    <a:pt x="0" y="34923"/>
                  </a:lnTo>
                  <a:close/>
                </a:path>
              </a:pathLst>
            </a:custGeom>
            <a:solidFill>
              <a:srgbClr val="7F7F7F"/>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5" name="object 51"/>
            <p:cNvSpPr/>
            <p:nvPr/>
          </p:nvSpPr>
          <p:spPr>
            <a:xfrm>
              <a:off x="8112821" y="3224503"/>
              <a:ext cx="76200" cy="2089785"/>
            </a:xfrm>
            <a:custGeom>
              <a:avLst/>
              <a:gdLst/>
              <a:ahLst/>
              <a:cxnLst/>
              <a:rect l="l" t="t" r="r" b="b"/>
              <a:pathLst>
                <a:path w="76200" h="2089785">
                  <a:moveTo>
                    <a:pt x="41275" y="63498"/>
                  </a:moveTo>
                  <a:lnTo>
                    <a:pt x="34925" y="63498"/>
                  </a:lnTo>
                  <a:lnTo>
                    <a:pt x="34925" y="2089194"/>
                  </a:lnTo>
                  <a:lnTo>
                    <a:pt x="41275" y="2089194"/>
                  </a:lnTo>
                  <a:lnTo>
                    <a:pt x="41275" y="63498"/>
                  </a:lnTo>
                  <a:close/>
                </a:path>
                <a:path w="76200" h="2089785">
                  <a:moveTo>
                    <a:pt x="38098" y="0"/>
                  </a:moveTo>
                  <a:lnTo>
                    <a:pt x="0" y="76200"/>
                  </a:lnTo>
                  <a:lnTo>
                    <a:pt x="34925" y="76200"/>
                  </a:lnTo>
                  <a:lnTo>
                    <a:pt x="34925" y="63498"/>
                  </a:lnTo>
                  <a:lnTo>
                    <a:pt x="69849" y="63498"/>
                  </a:lnTo>
                  <a:lnTo>
                    <a:pt x="38098" y="0"/>
                  </a:lnTo>
                  <a:close/>
                </a:path>
                <a:path w="76200" h="2089785">
                  <a:moveTo>
                    <a:pt x="69849" y="63498"/>
                  </a:moveTo>
                  <a:lnTo>
                    <a:pt x="41275" y="63498"/>
                  </a:lnTo>
                  <a:lnTo>
                    <a:pt x="41275" y="76200"/>
                  </a:lnTo>
                  <a:lnTo>
                    <a:pt x="76200" y="76200"/>
                  </a:lnTo>
                  <a:lnTo>
                    <a:pt x="69849" y="63498"/>
                  </a:lnTo>
                  <a:close/>
                </a:path>
              </a:pathLst>
            </a:custGeom>
            <a:solidFill>
              <a:srgbClr val="7F7F7F"/>
            </a:solidFill>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6" name="object 52"/>
            <p:cNvSpPr txBox="1"/>
            <p:nvPr/>
          </p:nvSpPr>
          <p:spPr>
            <a:xfrm>
              <a:off x="10454296" y="5341620"/>
              <a:ext cx="146685" cy="138499"/>
            </a:xfrm>
            <a:prstGeom prst="rect">
              <a:avLst/>
            </a:prstGeom>
          </p:spPr>
          <p:txBody>
            <a:bodyPr vert="horz" wrap="square" lIns="0" tIns="0" rIns="0" bIns="0" rtlCol="0">
              <a:noAutofit/>
            </a:bodyPr>
            <a:lstStyle/>
            <a:p>
              <a:pPr marL="12700" fontAlgn="ctr">
                <a:lnSpc>
                  <a:spcPct val="100000"/>
                </a:lnSpc>
              </a:pPr>
              <a:r>
                <a:rPr lang="en-US" sz="900" i="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x2</a:t>
              </a:r>
            </a:p>
          </p:txBody>
        </p:sp>
        <p:sp>
          <p:nvSpPr>
            <p:cNvPr id="67" name="object 53"/>
            <p:cNvSpPr txBox="1"/>
            <p:nvPr/>
          </p:nvSpPr>
          <p:spPr>
            <a:xfrm>
              <a:off x="7839849" y="3268979"/>
              <a:ext cx="132080" cy="138499"/>
            </a:xfrm>
            <a:prstGeom prst="rect">
              <a:avLst/>
            </a:prstGeom>
          </p:spPr>
          <p:txBody>
            <a:bodyPr vert="horz" wrap="square" lIns="0" tIns="0" rIns="0" bIns="0" rtlCol="0">
              <a:noAutofit/>
            </a:bodyPr>
            <a:lstStyle/>
            <a:p>
              <a:pPr marL="12700" fontAlgn="ctr">
                <a:lnSpc>
                  <a:spcPct val="100000"/>
                </a:lnSpc>
              </a:pPr>
              <a:r>
                <a:rPr lang="en-US" sz="900" i="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x1</a:t>
              </a:r>
            </a:p>
          </p:txBody>
        </p:sp>
        <p:sp>
          <p:nvSpPr>
            <p:cNvPr id="68" name="object 54"/>
            <p:cNvSpPr/>
            <p:nvPr/>
          </p:nvSpPr>
          <p:spPr>
            <a:xfrm>
              <a:off x="9542829" y="3595099"/>
              <a:ext cx="857250" cy="862965"/>
            </a:xfrm>
            <a:custGeom>
              <a:avLst/>
              <a:gdLst/>
              <a:ahLst/>
              <a:cxnLst/>
              <a:rect l="l" t="t" r="r" b="b"/>
              <a:pathLst>
                <a:path w="857250" h="862964">
                  <a:moveTo>
                    <a:pt x="0" y="431297"/>
                  </a:moveTo>
                  <a:lnTo>
                    <a:pt x="2513" y="384302"/>
                  </a:lnTo>
                  <a:lnTo>
                    <a:pt x="9881" y="338773"/>
                  </a:lnTo>
                  <a:lnTo>
                    <a:pt x="21841" y="294973"/>
                  </a:lnTo>
                  <a:lnTo>
                    <a:pt x="38131" y="253165"/>
                  </a:lnTo>
                  <a:lnTo>
                    <a:pt x="58491" y="213613"/>
                  </a:lnTo>
                  <a:lnTo>
                    <a:pt x="82659" y="176578"/>
                  </a:lnTo>
                  <a:lnTo>
                    <a:pt x="110374" y="142325"/>
                  </a:lnTo>
                  <a:lnTo>
                    <a:pt x="141375" y="111116"/>
                  </a:lnTo>
                  <a:lnTo>
                    <a:pt x="175399" y="83215"/>
                  </a:lnTo>
                  <a:lnTo>
                    <a:pt x="212187" y="58884"/>
                  </a:lnTo>
                  <a:lnTo>
                    <a:pt x="251475" y="38387"/>
                  </a:lnTo>
                  <a:lnTo>
                    <a:pt x="293004" y="21987"/>
                  </a:lnTo>
                  <a:lnTo>
                    <a:pt x="336512" y="9947"/>
                  </a:lnTo>
                  <a:lnTo>
                    <a:pt x="381737" y="2530"/>
                  </a:lnTo>
                  <a:lnTo>
                    <a:pt x="428418" y="0"/>
                  </a:lnTo>
                  <a:lnTo>
                    <a:pt x="475098" y="2530"/>
                  </a:lnTo>
                  <a:lnTo>
                    <a:pt x="520323" y="9947"/>
                  </a:lnTo>
                  <a:lnTo>
                    <a:pt x="563831" y="21987"/>
                  </a:lnTo>
                  <a:lnTo>
                    <a:pt x="605360" y="38387"/>
                  </a:lnTo>
                  <a:lnTo>
                    <a:pt x="644648" y="58884"/>
                  </a:lnTo>
                  <a:lnTo>
                    <a:pt x="681436" y="83215"/>
                  </a:lnTo>
                  <a:lnTo>
                    <a:pt x="715460" y="111116"/>
                  </a:lnTo>
                  <a:lnTo>
                    <a:pt x="746461" y="142325"/>
                  </a:lnTo>
                  <a:lnTo>
                    <a:pt x="774176" y="176578"/>
                  </a:lnTo>
                  <a:lnTo>
                    <a:pt x="798344" y="213613"/>
                  </a:lnTo>
                  <a:lnTo>
                    <a:pt x="818704" y="253165"/>
                  </a:lnTo>
                  <a:lnTo>
                    <a:pt x="834994" y="294973"/>
                  </a:lnTo>
                  <a:lnTo>
                    <a:pt x="846954" y="338773"/>
                  </a:lnTo>
                  <a:lnTo>
                    <a:pt x="854322" y="384302"/>
                  </a:lnTo>
                  <a:lnTo>
                    <a:pt x="856836" y="431297"/>
                  </a:lnTo>
                  <a:lnTo>
                    <a:pt x="854322" y="478291"/>
                  </a:lnTo>
                  <a:lnTo>
                    <a:pt x="846954" y="523820"/>
                  </a:lnTo>
                  <a:lnTo>
                    <a:pt x="834994" y="567620"/>
                  </a:lnTo>
                  <a:lnTo>
                    <a:pt x="818704" y="609428"/>
                  </a:lnTo>
                  <a:lnTo>
                    <a:pt x="798344" y="648980"/>
                  </a:lnTo>
                  <a:lnTo>
                    <a:pt x="774176" y="686015"/>
                  </a:lnTo>
                  <a:lnTo>
                    <a:pt x="746461" y="720268"/>
                  </a:lnTo>
                  <a:lnTo>
                    <a:pt x="715460" y="751477"/>
                  </a:lnTo>
                  <a:lnTo>
                    <a:pt x="681436" y="779378"/>
                  </a:lnTo>
                  <a:lnTo>
                    <a:pt x="644648" y="803709"/>
                  </a:lnTo>
                  <a:lnTo>
                    <a:pt x="605360" y="824206"/>
                  </a:lnTo>
                  <a:lnTo>
                    <a:pt x="563831" y="840606"/>
                  </a:lnTo>
                  <a:lnTo>
                    <a:pt x="520323" y="852646"/>
                  </a:lnTo>
                  <a:lnTo>
                    <a:pt x="475098" y="860063"/>
                  </a:lnTo>
                  <a:lnTo>
                    <a:pt x="428418" y="862594"/>
                  </a:lnTo>
                  <a:lnTo>
                    <a:pt x="381737" y="860063"/>
                  </a:lnTo>
                  <a:lnTo>
                    <a:pt x="336512" y="852646"/>
                  </a:lnTo>
                  <a:lnTo>
                    <a:pt x="293004" y="840606"/>
                  </a:lnTo>
                  <a:lnTo>
                    <a:pt x="251475" y="824206"/>
                  </a:lnTo>
                  <a:lnTo>
                    <a:pt x="212187" y="803709"/>
                  </a:lnTo>
                  <a:lnTo>
                    <a:pt x="175399" y="779378"/>
                  </a:lnTo>
                  <a:lnTo>
                    <a:pt x="141375" y="751477"/>
                  </a:lnTo>
                  <a:lnTo>
                    <a:pt x="110374" y="720268"/>
                  </a:lnTo>
                  <a:lnTo>
                    <a:pt x="82659" y="686015"/>
                  </a:lnTo>
                  <a:lnTo>
                    <a:pt x="58491" y="648980"/>
                  </a:lnTo>
                  <a:lnTo>
                    <a:pt x="38131" y="609428"/>
                  </a:lnTo>
                  <a:lnTo>
                    <a:pt x="21841" y="567620"/>
                  </a:lnTo>
                  <a:lnTo>
                    <a:pt x="9881" y="523820"/>
                  </a:lnTo>
                  <a:lnTo>
                    <a:pt x="2513" y="478291"/>
                  </a:lnTo>
                  <a:lnTo>
                    <a:pt x="0" y="431297"/>
                  </a:lnTo>
                  <a:close/>
                </a:path>
              </a:pathLst>
            </a:custGeom>
            <a:ln w="19050">
              <a:solidFill>
                <a:srgbClr val="51A7DC"/>
              </a:solidFill>
            </a:ln>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sp>
        <p:nvSpPr>
          <p:cNvPr id="69" name="object 57"/>
          <p:cNvSpPr txBox="1"/>
          <p:nvPr/>
        </p:nvSpPr>
        <p:spPr>
          <a:xfrm>
            <a:off x="4322343" y="4733502"/>
            <a:ext cx="3254808" cy="753476"/>
          </a:xfrm>
          <a:prstGeom prst="rect">
            <a:avLst/>
          </a:prstGeom>
        </p:spPr>
        <p:txBody>
          <a:bodyPr vert="horz" wrap="square" lIns="0" tIns="0" rIns="0" bIns="0" rtlCol="0">
            <a:noAutofit/>
          </a:bodyPr>
          <a:lstStyle/>
          <a:p>
            <a:pPr marL="165100" marR="157480" algn="ctr" fontAlgn="ctr">
              <a:lnSpc>
                <a:spcPct val="102200"/>
              </a:lnSpc>
            </a:pPr>
            <a:r>
              <a:rPr lang="en-US" sz="16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The data is </a:t>
            </a:r>
            <a:r>
              <a:rPr lang="en-US" sz="16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not tagged</a:t>
            </a:r>
            <a:r>
              <a:rPr lang="en-US" sz="1600">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K-means clustering can automatically classify datasets.</a:t>
            </a:r>
          </a:p>
        </p:txBody>
      </p:sp>
      <p:sp>
        <p:nvSpPr>
          <p:cNvPr id="71" name="object 60"/>
          <p:cNvSpPr txBox="1"/>
          <p:nvPr/>
        </p:nvSpPr>
        <p:spPr>
          <a:xfrm>
            <a:off x="4751184" y="3710641"/>
            <a:ext cx="2259255" cy="276999"/>
          </a:xfrm>
          <a:prstGeom prst="rect">
            <a:avLst/>
          </a:prstGeom>
        </p:spPr>
        <p:txBody>
          <a:bodyPr vert="horz" wrap="square" lIns="0" tIns="0" rIns="0" bIns="0" rtlCol="0">
            <a:noAutofit/>
          </a:bodyPr>
          <a:lstStyle/>
          <a:p>
            <a:pPr marL="12700" algn="ctr" fontAlgn="ctr">
              <a:lnSpc>
                <a:spcPct val="100000"/>
              </a:lnSpc>
            </a:pPr>
            <a:r>
              <a:rPr lang="en-US" sz="1800" b="1">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K-means clustering</a:t>
            </a:r>
          </a:p>
        </p:txBody>
      </p:sp>
      <p:sp>
        <p:nvSpPr>
          <p:cNvPr id="73" name="object 62"/>
          <p:cNvSpPr/>
          <p:nvPr/>
        </p:nvSpPr>
        <p:spPr>
          <a:xfrm>
            <a:off x="4594542" y="4085292"/>
            <a:ext cx="2477770" cy="0"/>
          </a:xfrm>
          <a:custGeom>
            <a:avLst/>
            <a:gdLst/>
            <a:ahLst/>
            <a:cxnLst/>
            <a:rect l="l" t="t" r="r" b="b"/>
            <a:pathLst>
              <a:path w="2477770">
                <a:moveTo>
                  <a:pt x="0" y="0"/>
                </a:moveTo>
                <a:lnTo>
                  <a:pt x="2477741" y="1"/>
                </a:lnTo>
              </a:path>
            </a:pathLst>
          </a:custGeom>
          <a:ln w="6350">
            <a:solidFill>
              <a:srgbClr val="7F7F7F"/>
            </a:solidFill>
          </a:ln>
        </p:spPr>
        <p:txBody>
          <a:bodyPr wrap="square" lIns="0" tIns="0" rIns="0" bIns="0" rtlCol="0">
            <a:noAutofit/>
          </a:bodyPr>
          <a:lstStyle/>
          <a:p>
            <a:pPr fontAlgn="ctr"/>
            <a:endParaRPr>
              <a:solidFill>
                <a:schemeClr val="bg1"/>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143056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492" y="435638"/>
            <a:ext cx="11641455" cy="860400"/>
          </a:xfrm>
        </p:spPr>
        <p:txBody>
          <a:bodyPr/>
          <a:lstStyle/>
          <a:p>
            <a:r>
              <a:rPr lang="en-GB" dirty="0"/>
              <a:t>K-mean clustering</a:t>
            </a:r>
          </a:p>
        </p:txBody>
      </p:sp>
      <p:sp>
        <p:nvSpPr>
          <p:cNvPr id="3" name="Content Placeholder 2"/>
          <p:cNvSpPr>
            <a:spLocks noGrp="1"/>
          </p:cNvSpPr>
          <p:nvPr>
            <p:ph idx="1"/>
          </p:nvPr>
        </p:nvSpPr>
        <p:spPr>
          <a:xfrm>
            <a:off x="888815" y="1207459"/>
            <a:ext cx="10860733" cy="5513832"/>
          </a:xfrm>
        </p:spPr>
        <p:txBody>
          <a:bodyPr/>
          <a:lstStyle/>
          <a:p>
            <a:r>
              <a:rPr lang="en-GB" dirty="0"/>
              <a:t>Unsupervised machine learning algorithm. </a:t>
            </a:r>
          </a:p>
          <a:p>
            <a:r>
              <a:rPr lang="en-GB" dirty="0"/>
              <a:t>It groups a set of objects in such a way that objects in the same group (called a cluster) are more similar to each other than those in other groups (other clusters).</a:t>
            </a:r>
          </a:p>
        </p:txBody>
      </p:sp>
      <p:pic>
        <p:nvPicPr>
          <p:cNvPr id="6" name="Content Placeholder 2">
            <a:extLst>
              <a:ext uri="{FF2B5EF4-FFF2-40B4-BE49-F238E27FC236}">
                <a16:creationId xmlns:a16="http://schemas.microsoft.com/office/drawing/2014/main" id="{78CFC892-4E29-448D-9124-E8162DBA2FB7}"/>
              </a:ext>
            </a:extLst>
          </p:cNvPr>
          <p:cNvPicPr>
            <a:picLocks noChangeAspect="1"/>
          </p:cNvPicPr>
          <p:nvPr/>
        </p:nvPicPr>
        <p:blipFill>
          <a:blip r:embed="rId3"/>
          <a:stretch>
            <a:fillRect/>
          </a:stretch>
        </p:blipFill>
        <p:spPr bwMode="gray">
          <a:xfrm>
            <a:off x="2722881" y="2755393"/>
            <a:ext cx="6645744" cy="382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495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505" y="403637"/>
            <a:ext cx="11641455" cy="860400"/>
          </a:xfrm>
        </p:spPr>
        <p:txBody>
          <a:bodyPr/>
          <a:lstStyle/>
          <a:p>
            <a:r>
              <a:rPr lang="en-GB" dirty="0"/>
              <a:t>K-means clustering (cont.)</a:t>
            </a:r>
          </a:p>
        </p:txBody>
      </p:sp>
      <p:sp>
        <p:nvSpPr>
          <p:cNvPr id="3" name="Content Placeholder 2"/>
          <p:cNvSpPr>
            <a:spLocks noGrp="1"/>
          </p:cNvSpPr>
          <p:nvPr>
            <p:ph idx="1"/>
          </p:nvPr>
        </p:nvSpPr>
        <p:spPr>
          <a:xfrm>
            <a:off x="819989" y="1164168"/>
            <a:ext cx="11641455" cy="5513832"/>
          </a:xfrm>
        </p:spPr>
        <p:txBody>
          <a:bodyPr/>
          <a:lstStyle/>
          <a:p>
            <a:r>
              <a:rPr lang="en-GB" dirty="0"/>
              <a:t>Examples for applications include customer segmentation, image segmentation, and recommendation systems.</a:t>
            </a:r>
          </a:p>
          <a:p>
            <a:endParaRPr lang="en-GB" dirty="0"/>
          </a:p>
        </p:txBody>
      </p:sp>
      <p:graphicFrame>
        <p:nvGraphicFramePr>
          <p:cNvPr id="7" name="Object 6">
            <a:extLst>
              <a:ext uri="{FF2B5EF4-FFF2-40B4-BE49-F238E27FC236}">
                <a16:creationId xmlns:a16="http://schemas.microsoft.com/office/drawing/2014/main" id="{6BECCC5C-C9F8-4968-852E-D47AEBB89D38}"/>
              </a:ext>
            </a:extLst>
          </p:cNvPr>
          <p:cNvGraphicFramePr>
            <a:graphicFrameLocks noChangeAspect="1"/>
          </p:cNvGraphicFramePr>
          <p:nvPr/>
        </p:nvGraphicFramePr>
        <p:xfrm>
          <a:off x="1743456" y="2218268"/>
          <a:ext cx="8467344" cy="4333733"/>
        </p:xfrm>
        <a:graphic>
          <a:graphicData uri="http://schemas.openxmlformats.org/presentationml/2006/ole">
            <mc:AlternateContent xmlns:mc="http://schemas.openxmlformats.org/markup-compatibility/2006">
              <mc:Choice xmlns:v="urn:schemas-microsoft-com:vml" Requires="v">
                <p:oleObj name="Bitmap Image" r:id="rId3" imgW="5143680" imgH="2743200" progId="Paint.Picture">
                  <p:embed/>
                </p:oleObj>
              </mc:Choice>
              <mc:Fallback>
                <p:oleObj name="Bitmap Image" r:id="rId3" imgW="5143680" imgH="2743200" progId="Paint.Picture">
                  <p:embed/>
                  <p:pic>
                    <p:nvPicPr>
                      <p:cNvPr id="7" name="Object 6">
                        <a:extLst>
                          <a:ext uri="{FF2B5EF4-FFF2-40B4-BE49-F238E27FC236}">
                            <a16:creationId xmlns:a16="http://schemas.microsoft.com/office/drawing/2014/main" id="{6BECCC5C-C9F8-4968-852E-D47AEBB89D38}"/>
                          </a:ext>
                        </a:extLst>
                      </p:cNvPr>
                      <p:cNvPicPr/>
                      <p:nvPr/>
                    </p:nvPicPr>
                    <p:blipFill>
                      <a:blip r:embed="rId4"/>
                      <a:stretch>
                        <a:fillRect/>
                      </a:stretch>
                    </p:blipFill>
                    <p:spPr>
                      <a:xfrm>
                        <a:off x="1743456" y="2218268"/>
                        <a:ext cx="8467344" cy="4333733"/>
                      </a:xfrm>
                      <a:prstGeom prst="rect">
                        <a:avLst/>
                      </a:prstGeom>
                    </p:spPr>
                  </p:pic>
                </p:oleObj>
              </mc:Fallback>
            </mc:AlternateContent>
          </a:graphicData>
        </a:graphic>
      </p:graphicFrame>
    </p:spTree>
    <p:extLst>
      <p:ext uri="{BB962C8B-B14F-4D97-AF65-F5344CB8AC3E}">
        <p14:creationId xmlns:p14="http://schemas.microsoft.com/office/powerpoint/2010/main" val="481786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95" y="390987"/>
            <a:ext cx="11641455" cy="860400"/>
          </a:xfrm>
        </p:spPr>
        <p:txBody>
          <a:bodyPr/>
          <a:lstStyle/>
          <a:p>
            <a:r>
              <a:rPr lang="en-GB" dirty="0"/>
              <a:t>K-means clustering (cont.)</a:t>
            </a:r>
          </a:p>
        </p:txBody>
      </p:sp>
      <p:sp>
        <p:nvSpPr>
          <p:cNvPr id="3" name="Content Placeholder 2"/>
          <p:cNvSpPr>
            <a:spLocks noGrp="1"/>
          </p:cNvSpPr>
          <p:nvPr>
            <p:ph idx="1"/>
          </p:nvPr>
        </p:nvSpPr>
        <p:spPr>
          <a:xfrm>
            <a:off x="760996" y="1164168"/>
            <a:ext cx="11641455" cy="5513832"/>
          </a:xfrm>
        </p:spPr>
        <p:txBody>
          <a:bodyPr/>
          <a:lstStyle/>
          <a:p>
            <a:r>
              <a:rPr lang="en-GB" dirty="0"/>
              <a:t>Example: </a:t>
            </a:r>
            <a:r>
              <a:rPr lang="en-US" dirty="0"/>
              <a:t>Given the following data points, use K-means clustering to partition data into two clusters.</a:t>
            </a:r>
          </a:p>
          <a:p>
            <a:endParaRPr lang="en-GB" dirty="0"/>
          </a:p>
        </p:txBody>
      </p:sp>
      <p:pic>
        <p:nvPicPr>
          <p:cNvPr id="7" name="Picture 6">
            <a:extLst>
              <a:ext uri="{FF2B5EF4-FFF2-40B4-BE49-F238E27FC236}">
                <a16:creationId xmlns:a16="http://schemas.microsoft.com/office/drawing/2014/main" id="{4BEBAF9C-34A9-4B9D-8CDC-A12F5BD3548B}"/>
              </a:ext>
            </a:extLst>
          </p:cNvPr>
          <p:cNvPicPr>
            <a:picLocks noChangeAspect="1"/>
          </p:cNvPicPr>
          <p:nvPr/>
        </p:nvPicPr>
        <p:blipFill>
          <a:blip r:embed="rId3"/>
          <a:stretch>
            <a:fillRect/>
          </a:stretch>
        </p:blipFill>
        <p:spPr>
          <a:xfrm>
            <a:off x="1734058" y="2199005"/>
            <a:ext cx="8648700" cy="3943350"/>
          </a:xfrm>
          <a:prstGeom prst="rect">
            <a:avLst/>
          </a:prstGeom>
        </p:spPr>
      </p:pic>
    </p:spTree>
    <p:extLst>
      <p:ext uri="{BB962C8B-B14F-4D97-AF65-F5344CB8AC3E}">
        <p14:creationId xmlns:p14="http://schemas.microsoft.com/office/powerpoint/2010/main" val="10812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815" y="428849"/>
            <a:ext cx="11641455" cy="860400"/>
          </a:xfrm>
        </p:spPr>
        <p:txBody>
          <a:bodyPr/>
          <a:lstStyle/>
          <a:p>
            <a:r>
              <a:rPr lang="en-GB" dirty="0"/>
              <a:t>K-means clustering (cont.)</a:t>
            </a:r>
          </a:p>
        </p:txBody>
      </p:sp>
      <p:sp>
        <p:nvSpPr>
          <p:cNvPr id="3" name="Content Placeholder 2"/>
          <p:cNvSpPr>
            <a:spLocks noGrp="1"/>
          </p:cNvSpPr>
          <p:nvPr>
            <p:ph idx="1"/>
          </p:nvPr>
        </p:nvSpPr>
        <p:spPr>
          <a:xfrm>
            <a:off x="888815" y="1289249"/>
            <a:ext cx="11641455" cy="5513832"/>
          </a:xfrm>
        </p:spPr>
        <p:txBody>
          <a:bodyPr/>
          <a:lstStyle/>
          <a:p>
            <a:r>
              <a:rPr lang="en-US" dirty="0"/>
              <a:t>Set initial centroids are C1 (1,1) and C2 (2,1)</a:t>
            </a:r>
          </a:p>
          <a:p>
            <a:endParaRPr lang="en-GB" dirty="0"/>
          </a:p>
        </p:txBody>
      </p:sp>
      <p:pic>
        <p:nvPicPr>
          <p:cNvPr id="4" name="Picture 3">
            <a:extLst>
              <a:ext uri="{FF2B5EF4-FFF2-40B4-BE49-F238E27FC236}">
                <a16:creationId xmlns:a16="http://schemas.microsoft.com/office/drawing/2014/main" id="{2C916CA4-4412-465F-A15F-D67567A409BF}"/>
              </a:ext>
            </a:extLst>
          </p:cNvPr>
          <p:cNvPicPr>
            <a:picLocks noChangeAspect="1"/>
          </p:cNvPicPr>
          <p:nvPr/>
        </p:nvPicPr>
        <p:blipFill>
          <a:blip r:embed="rId3"/>
          <a:stretch>
            <a:fillRect/>
          </a:stretch>
        </p:blipFill>
        <p:spPr>
          <a:xfrm>
            <a:off x="3088481" y="2432645"/>
            <a:ext cx="6015038" cy="3136106"/>
          </a:xfrm>
          <a:prstGeom prst="rect">
            <a:avLst/>
          </a:prstGeom>
        </p:spPr>
      </p:pic>
    </p:spTree>
    <p:extLst>
      <p:ext uri="{BB962C8B-B14F-4D97-AF65-F5344CB8AC3E}">
        <p14:creationId xmlns:p14="http://schemas.microsoft.com/office/powerpoint/2010/main" val="3578118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472" y="475455"/>
            <a:ext cx="11641455" cy="860400"/>
          </a:xfrm>
        </p:spPr>
        <p:txBody>
          <a:bodyPr/>
          <a:lstStyle/>
          <a:p>
            <a:r>
              <a:rPr lang="en-GB" dirty="0"/>
              <a:t>K-means clustering (cont.)</a:t>
            </a:r>
          </a:p>
        </p:txBody>
      </p:sp>
      <p:sp>
        <p:nvSpPr>
          <p:cNvPr id="8" name="Content Placeholder 7">
            <a:extLst>
              <a:ext uri="{FF2B5EF4-FFF2-40B4-BE49-F238E27FC236}">
                <a16:creationId xmlns:a16="http://schemas.microsoft.com/office/drawing/2014/main" id="{1EF7C11D-6BE9-438B-BAAB-F31C1777AC5B}"/>
              </a:ext>
            </a:extLst>
          </p:cNvPr>
          <p:cNvSpPr>
            <a:spLocks noGrp="1"/>
          </p:cNvSpPr>
          <p:nvPr>
            <p:ph idx="1"/>
          </p:nvPr>
        </p:nvSpPr>
        <p:spPr>
          <a:xfrm>
            <a:off x="1046131" y="1040400"/>
            <a:ext cx="11641455" cy="5513832"/>
          </a:xfrm>
        </p:spPr>
        <p:txBody>
          <a:bodyPr>
            <a:normAutofit fontScale="92500" lnSpcReduction="10000"/>
          </a:bodyPr>
          <a:lstStyle/>
          <a:p>
            <a:pPr marL="0" indent="0">
              <a:buNone/>
            </a:pPr>
            <a:endParaRPr lang="en-US" b="1" dirty="0"/>
          </a:p>
          <a:p>
            <a:pPr marL="0" indent="0">
              <a:buNone/>
            </a:pPr>
            <a:r>
              <a:rPr lang="en-US" b="1" dirty="0"/>
              <a:t>Find a new centroid by using</a:t>
            </a:r>
            <a:r>
              <a:rPr lang="en-US" dirty="0">
                <a:sym typeface="Wingdings" panose="05000000000000000000" pitchFamily="2" charset="2"/>
              </a:rPr>
              <a:t></a:t>
            </a:r>
            <a:endParaRPr lang="en-US" dirty="0"/>
          </a:p>
          <a:p>
            <a:pPr marL="0" indent="0">
              <a:buNone/>
            </a:pPr>
            <a:r>
              <a:rPr lang="en-US" b="1" dirty="0"/>
              <a:t>Iteration 1:</a:t>
            </a:r>
          </a:p>
          <a:p>
            <a:r>
              <a:rPr lang="en-US" dirty="0"/>
              <a:t>Now, we calculate for each point to which center it belongs. The result depends on the distance between the center and the point (</a:t>
            </a:r>
            <a:r>
              <a:rPr lang="en-US" u="sng" dirty="0"/>
              <a:t>by using Euclidian distance</a:t>
            </a:r>
            <a:r>
              <a:rPr lang="en-US" dirty="0"/>
              <a:t>):</a:t>
            </a:r>
          </a:p>
          <a:p>
            <a:pPr lvl="1"/>
            <a:r>
              <a:rPr lang="en-US" dirty="0"/>
              <a:t>Point 1: (1, 1) </a:t>
            </a:r>
            <a:r>
              <a:rPr lang="en-US" dirty="0">
                <a:sym typeface="Wingdings" panose="05000000000000000000" pitchFamily="2" charset="2"/>
              </a:rPr>
              <a:t></a:t>
            </a:r>
            <a:r>
              <a:rPr lang="en-US" dirty="0"/>
              <a:t> d11 = Yes d12 = No</a:t>
            </a:r>
          </a:p>
          <a:p>
            <a:pPr marL="228600" lvl="1" indent="0">
              <a:buNone/>
            </a:pPr>
            <a:r>
              <a:rPr lang="en-US" i="1" dirty="0"/>
              <a:t>This means point1(2,2) belongs to C1 and not C2 because it is closer to C1. </a:t>
            </a:r>
          </a:p>
          <a:p>
            <a:pPr lvl="1"/>
            <a:r>
              <a:rPr lang="en-US" dirty="0"/>
              <a:t>Point 2: (2, 1) </a:t>
            </a:r>
            <a:r>
              <a:rPr lang="en-US" dirty="0">
                <a:sym typeface="Wingdings" panose="05000000000000000000" pitchFamily="2" charset="2"/>
              </a:rPr>
              <a:t></a:t>
            </a:r>
            <a:r>
              <a:rPr lang="en-US" dirty="0"/>
              <a:t> d21 = No, d22 = Yes</a:t>
            </a:r>
          </a:p>
          <a:p>
            <a:pPr lvl="1"/>
            <a:r>
              <a:rPr lang="en-US" dirty="0"/>
              <a:t>Point 3: (4, 3) </a:t>
            </a:r>
            <a:r>
              <a:rPr lang="en-US" dirty="0">
                <a:sym typeface="Wingdings" panose="05000000000000000000" pitchFamily="2" charset="2"/>
              </a:rPr>
              <a:t></a:t>
            </a:r>
            <a:r>
              <a:rPr lang="en-US" dirty="0"/>
              <a:t> d31 = No, d32 = Yes</a:t>
            </a:r>
          </a:p>
          <a:p>
            <a:pPr lvl="1"/>
            <a:r>
              <a:rPr lang="en-US" dirty="0"/>
              <a:t>Point 4: (5, 4) </a:t>
            </a:r>
            <a:r>
              <a:rPr lang="en-US" dirty="0">
                <a:sym typeface="Wingdings" panose="05000000000000000000" pitchFamily="2" charset="2"/>
              </a:rPr>
              <a:t></a:t>
            </a:r>
            <a:r>
              <a:rPr lang="en-US" dirty="0"/>
              <a:t> d41 = No, d42 = Yes</a:t>
            </a:r>
          </a:p>
          <a:p>
            <a:r>
              <a:rPr lang="en-US" dirty="0"/>
              <a:t>Now, we calculate the new centroid as follows:</a:t>
            </a:r>
          </a:p>
          <a:p>
            <a:pPr lvl="1"/>
            <a:r>
              <a:rPr lang="en-US" dirty="0"/>
              <a:t>C1 = (1, 1)</a:t>
            </a:r>
          </a:p>
          <a:p>
            <a:pPr lvl="1"/>
            <a:r>
              <a:rPr lang="en-US" dirty="0"/>
              <a:t>C2 = 1/3 ((2, 1) + (4, 3) + (5, 4)) = (</a:t>
            </a:r>
            <a:r>
              <a:rPr lang="en-US" b="1" dirty="0"/>
              <a:t>3.67, 2.67</a:t>
            </a:r>
            <a:r>
              <a:rPr lang="en-US" dirty="0"/>
              <a:t>)</a:t>
            </a:r>
          </a:p>
        </p:txBody>
      </p:sp>
      <p:pic>
        <p:nvPicPr>
          <p:cNvPr id="2050" name="Picture 2">
            <a:extLst>
              <a:ext uri="{FF2B5EF4-FFF2-40B4-BE49-F238E27FC236}">
                <a16:creationId xmlns:a16="http://schemas.microsoft.com/office/drawing/2014/main" id="{1BE28393-D309-4546-96C4-942F213F5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469" y="1303339"/>
            <a:ext cx="3274777" cy="110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4678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768" y="264557"/>
            <a:ext cx="9905998" cy="1478570"/>
          </a:xfrm>
        </p:spPr>
        <p:txBody>
          <a:bodyPr/>
          <a:lstStyle/>
          <a:p>
            <a:r>
              <a:rPr lang="en-GB" dirty="0"/>
              <a:t>K-means clustering (cont.)</a:t>
            </a:r>
          </a:p>
        </p:txBody>
      </p:sp>
      <p:pic>
        <p:nvPicPr>
          <p:cNvPr id="6" name="Picture 5">
            <a:extLst>
              <a:ext uri="{FF2B5EF4-FFF2-40B4-BE49-F238E27FC236}">
                <a16:creationId xmlns:a16="http://schemas.microsoft.com/office/drawing/2014/main" id="{F0317A54-6D6D-4350-BDF4-AA0FC1D49E82}"/>
              </a:ext>
            </a:extLst>
          </p:cNvPr>
          <p:cNvPicPr>
            <a:picLocks noChangeAspect="1"/>
          </p:cNvPicPr>
          <p:nvPr/>
        </p:nvPicPr>
        <p:blipFill>
          <a:blip r:embed="rId3"/>
          <a:stretch>
            <a:fillRect/>
          </a:stretch>
        </p:blipFill>
        <p:spPr>
          <a:xfrm>
            <a:off x="2072640" y="1503749"/>
            <a:ext cx="8138160" cy="4226493"/>
          </a:xfrm>
          <a:prstGeom prst="rect">
            <a:avLst/>
          </a:prstGeom>
        </p:spPr>
      </p:pic>
    </p:spTree>
    <p:extLst>
      <p:ext uri="{BB962C8B-B14F-4D97-AF65-F5344CB8AC3E}">
        <p14:creationId xmlns:p14="http://schemas.microsoft.com/office/powerpoint/2010/main" val="126345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sym typeface="Huawei Sans" panose="020C0503030203020204" pitchFamily="34" charset="0"/>
              </a:rPr>
              <a:t>Linear Regression (1)</a:t>
            </a:r>
          </a:p>
        </p:txBody>
      </p:sp>
      <p:sp>
        <p:nvSpPr>
          <p:cNvPr id="3" name="文本占位符 2"/>
          <p:cNvSpPr>
            <a:spLocks noGrp="1"/>
          </p:cNvSpPr>
          <p:nvPr>
            <p:ph type="body" sz="quarter" idx="10"/>
          </p:nvPr>
        </p:nvSpPr>
        <p:spPr>
          <a:xfrm>
            <a:off x="731838" y="1052514"/>
            <a:ext cx="10728326" cy="1957454"/>
          </a:xfrm>
        </p:spPr>
        <p:txBody>
          <a:bodyPr wrap="square">
            <a:noAutofit/>
          </a:bodyPr>
          <a:lstStyle/>
          <a:p>
            <a:pPr algn="l"/>
            <a:r>
              <a:rPr lang="en-US" sz="2000" dirty="0">
                <a:sym typeface="Huawei Sans" panose="020C0503030203020204" pitchFamily="34" charset="0"/>
              </a:rPr>
              <a:t>Linear regression: a statistical analysis method to determine the quantitative relationships between two or more variables through regression analysis in mathematical statistics.</a:t>
            </a:r>
          </a:p>
          <a:p>
            <a:pPr algn="l"/>
            <a:r>
              <a:rPr lang="en-US" sz="2000" dirty="0">
                <a:sym typeface="Huawei Sans" panose="020C0503030203020204" pitchFamily="34" charset="0"/>
              </a:rPr>
              <a:t>Linear regression is a type of supervised learning.</a:t>
            </a:r>
          </a:p>
          <a:p>
            <a:pPr algn="l"/>
            <a:endParaRPr lang="en-US" sz="1800" dirty="0">
              <a:sym typeface="Huawei Sans" panose="020C0503030203020204" pitchFamily="34" charset="0"/>
            </a:endParaRPr>
          </a:p>
        </p:txBody>
      </p:sp>
      <p:sp>
        <p:nvSpPr>
          <p:cNvPr id="6" name="object 5"/>
          <p:cNvSpPr/>
          <p:nvPr/>
        </p:nvSpPr>
        <p:spPr>
          <a:xfrm>
            <a:off x="1235460" y="3009968"/>
            <a:ext cx="4536504" cy="2851492"/>
          </a:xfrm>
          <a:prstGeom prst="rect">
            <a:avLst/>
          </a:prstGeom>
          <a:blipFill>
            <a:blip r:embed="rId3" cstate="print"/>
            <a:stretch>
              <a:fillRect/>
            </a:stretch>
          </a:blipFill>
        </p:spPr>
        <p:txBody>
          <a:bodyPr wrap="square" lIns="0" tIns="0" rIns="0" bIns="0" rtlCol="0">
            <a:noAutofit/>
          </a:bodyPr>
          <a:lstStyle/>
          <a:p>
            <a:pPr fontAlgn="ctr"/>
            <a:endParaRPr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22"/>
          <p:cNvSpPr/>
          <p:nvPr/>
        </p:nvSpPr>
        <p:spPr>
          <a:xfrm>
            <a:off x="7128530" y="2885650"/>
            <a:ext cx="3888432" cy="3100127"/>
          </a:xfrm>
          <a:prstGeom prst="rect">
            <a:avLst/>
          </a:prstGeom>
          <a:blipFill>
            <a:blip r:embed="rId4"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14"/>
          <p:cNvSpPr txBox="1"/>
          <p:nvPr/>
        </p:nvSpPr>
        <p:spPr>
          <a:xfrm>
            <a:off x="1520120" y="5899560"/>
            <a:ext cx="3175097" cy="251795"/>
          </a:xfrm>
          <a:prstGeom prst="rect">
            <a:avLst/>
          </a:prstGeom>
        </p:spPr>
        <p:txBody>
          <a:bodyPr vert="horz" wrap="square" lIns="0" tIns="36000" rIns="0" bIns="0" rtlCol="0">
            <a:noAutofit/>
          </a:bodyPr>
          <a:lstStyle/>
          <a:p>
            <a:pPr marL="12700" algn="ctr" fontAlgn="ctr">
              <a:lnSpc>
                <a:spcPct val="100000"/>
              </a:lnSpc>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Unary linear regression</a:t>
            </a:r>
          </a:p>
        </p:txBody>
      </p:sp>
      <p:sp>
        <p:nvSpPr>
          <p:cNvPr id="9" name="object 14"/>
          <p:cNvSpPr txBox="1"/>
          <p:nvPr/>
        </p:nvSpPr>
        <p:spPr>
          <a:xfrm>
            <a:off x="7208752" y="5899559"/>
            <a:ext cx="3175097" cy="251795"/>
          </a:xfrm>
          <a:prstGeom prst="rect">
            <a:avLst/>
          </a:prstGeom>
        </p:spPr>
        <p:txBody>
          <a:bodyPr vert="horz" wrap="square" lIns="0" tIns="36000" rIns="0" bIns="0" rtlCol="0">
            <a:noAutofit/>
          </a:bodyPr>
          <a:lstStyle/>
          <a:p>
            <a:pPr marL="12700" algn="ctr" fontAlgn="ctr">
              <a:lnSpc>
                <a:spcPct val="100000"/>
              </a:lnSpc>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Multi-dimensional linear regression</a:t>
            </a:r>
          </a:p>
        </p:txBody>
      </p:sp>
    </p:spTree>
    <p:extLst>
      <p:ext uri="{BB962C8B-B14F-4D97-AF65-F5344CB8AC3E}">
        <p14:creationId xmlns:p14="http://schemas.microsoft.com/office/powerpoint/2010/main" val="26186682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K-means clustering (cont.)</a:t>
            </a:r>
          </a:p>
        </p:txBody>
      </p:sp>
      <p:sp>
        <p:nvSpPr>
          <p:cNvPr id="8" name="Content Placeholder 7">
            <a:extLst>
              <a:ext uri="{FF2B5EF4-FFF2-40B4-BE49-F238E27FC236}">
                <a16:creationId xmlns:a16="http://schemas.microsoft.com/office/drawing/2014/main" id="{1EF7C11D-6BE9-438B-BAAB-F31C1777AC5B}"/>
              </a:ext>
            </a:extLst>
          </p:cNvPr>
          <p:cNvSpPr>
            <a:spLocks noGrp="1"/>
          </p:cNvSpPr>
          <p:nvPr>
            <p:ph idx="1"/>
          </p:nvPr>
        </p:nvSpPr>
        <p:spPr/>
        <p:txBody>
          <a:bodyPr>
            <a:normAutofit fontScale="85000" lnSpcReduction="20000"/>
          </a:bodyPr>
          <a:lstStyle/>
          <a:p>
            <a:pPr marL="0" indent="0">
              <a:buNone/>
            </a:pPr>
            <a:r>
              <a:rPr lang="en-US" b="1" dirty="0"/>
              <a:t>Iteration 2:</a:t>
            </a:r>
          </a:p>
          <a:p>
            <a:r>
              <a:rPr lang="en-US" dirty="0"/>
              <a:t>Point 1: (1, 1) </a:t>
            </a:r>
            <a:r>
              <a:rPr lang="en-US" dirty="0">
                <a:sym typeface="Wingdings" panose="05000000000000000000" pitchFamily="2" charset="2"/>
              </a:rPr>
              <a:t></a:t>
            </a:r>
            <a:r>
              <a:rPr lang="en-US" dirty="0"/>
              <a:t> d11 = Yes, d12 = No</a:t>
            </a:r>
          </a:p>
          <a:p>
            <a:r>
              <a:rPr lang="en-US" dirty="0"/>
              <a:t>Point 2: (2, 1) </a:t>
            </a:r>
            <a:r>
              <a:rPr lang="en-US" dirty="0">
                <a:sym typeface="Wingdings" panose="05000000000000000000" pitchFamily="2" charset="2"/>
              </a:rPr>
              <a:t></a:t>
            </a:r>
            <a:r>
              <a:rPr lang="en-US" dirty="0"/>
              <a:t> d21 = Yes, d22 = No</a:t>
            </a:r>
          </a:p>
          <a:p>
            <a:r>
              <a:rPr lang="en-US" dirty="0"/>
              <a:t>Point 3: (4, 3) </a:t>
            </a:r>
            <a:r>
              <a:rPr lang="en-US" dirty="0">
                <a:sym typeface="Wingdings" panose="05000000000000000000" pitchFamily="2" charset="2"/>
              </a:rPr>
              <a:t></a:t>
            </a:r>
            <a:r>
              <a:rPr lang="en-US" dirty="0"/>
              <a:t> d31 = No, d32 = Yes</a:t>
            </a:r>
          </a:p>
          <a:p>
            <a:r>
              <a:rPr lang="en-US" dirty="0"/>
              <a:t>Point 4: (5, 4) </a:t>
            </a:r>
            <a:r>
              <a:rPr lang="en-US" dirty="0">
                <a:sym typeface="Wingdings" panose="05000000000000000000" pitchFamily="2" charset="2"/>
              </a:rPr>
              <a:t></a:t>
            </a:r>
            <a:r>
              <a:rPr lang="en-US" dirty="0"/>
              <a:t> d41 = No, d42 = Yes</a:t>
            </a:r>
          </a:p>
          <a:p>
            <a:pPr marL="0" indent="0">
              <a:buNone/>
            </a:pPr>
            <a:r>
              <a:rPr lang="en-US" dirty="0"/>
              <a:t>Now, we calculate the new centroid as follows:</a:t>
            </a:r>
          </a:p>
          <a:p>
            <a:r>
              <a:rPr lang="en-US" dirty="0"/>
              <a:t>C1 = 1/2 ((1, 1)+(2,1)) = (1.5,1)</a:t>
            </a:r>
          </a:p>
          <a:p>
            <a:r>
              <a:rPr lang="en-US" dirty="0"/>
              <a:t>C2 = 1/2 ((4, 3) + (5, 4)) = </a:t>
            </a:r>
            <a:r>
              <a:rPr lang="en-US" b="1" dirty="0"/>
              <a:t>(4,5, 3.5)</a:t>
            </a:r>
            <a:endParaRPr lang="en-US" dirty="0"/>
          </a:p>
        </p:txBody>
      </p:sp>
    </p:spTree>
    <p:extLst>
      <p:ext uri="{BB962C8B-B14F-4D97-AF65-F5344CB8AC3E}">
        <p14:creationId xmlns:p14="http://schemas.microsoft.com/office/powerpoint/2010/main" val="3774338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601" y="264557"/>
            <a:ext cx="9905998" cy="1478570"/>
          </a:xfrm>
        </p:spPr>
        <p:txBody>
          <a:bodyPr/>
          <a:lstStyle/>
          <a:p>
            <a:r>
              <a:rPr lang="en-GB" dirty="0"/>
              <a:t>K-means clustering (cont.)</a:t>
            </a:r>
          </a:p>
        </p:txBody>
      </p:sp>
      <p:pic>
        <p:nvPicPr>
          <p:cNvPr id="6" name="Picture 5">
            <a:extLst>
              <a:ext uri="{FF2B5EF4-FFF2-40B4-BE49-F238E27FC236}">
                <a16:creationId xmlns:a16="http://schemas.microsoft.com/office/drawing/2014/main" id="{847350D4-E760-4E77-933A-BA2965EB900A}"/>
              </a:ext>
            </a:extLst>
          </p:cNvPr>
          <p:cNvPicPr>
            <a:picLocks noChangeAspect="1"/>
          </p:cNvPicPr>
          <p:nvPr/>
        </p:nvPicPr>
        <p:blipFill>
          <a:blip r:embed="rId3"/>
          <a:stretch>
            <a:fillRect/>
          </a:stretch>
        </p:blipFill>
        <p:spPr>
          <a:xfrm>
            <a:off x="1743600" y="1504919"/>
            <a:ext cx="8589120" cy="3848162"/>
          </a:xfrm>
          <a:prstGeom prst="rect">
            <a:avLst/>
          </a:prstGeom>
        </p:spPr>
      </p:pic>
    </p:spTree>
    <p:extLst>
      <p:ext uri="{BB962C8B-B14F-4D97-AF65-F5344CB8AC3E}">
        <p14:creationId xmlns:p14="http://schemas.microsoft.com/office/powerpoint/2010/main" val="1060265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Issues</a:t>
            </a:r>
          </a:p>
        </p:txBody>
      </p:sp>
      <p:sp>
        <p:nvSpPr>
          <p:cNvPr id="3" name="Content Placeholder 2"/>
          <p:cNvSpPr>
            <a:spLocks noGrp="1"/>
          </p:cNvSpPr>
          <p:nvPr>
            <p:ph idx="1"/>
          </p:nvPr>
        </p:nvSpPr>
        <p:spPr/>
        <p:txBody>
          <a:bodyPr/>
          <a:lstStyle/>
          <a:p>
            <a:r>
              <a:rPr lang="en-US" dirty="0"/>
              <a:t>Distance measure is squared Euclidean</a:t>
            </a:r>
          </a:p>
          <a:p>
            <a:pPr lvl="1"/>
            <a:r>
              <a:rPr lang="en-US" dirty="0"/>
              <a:t>Scale should be similar in all dimensions</a:t>
            </a:r>
          </a:p>
          <a:p>
            <a:pPr lvl="2"/>
            <a:r>
              <a:rPr lang="en-US" dirty="0"/>
              <a:t>Rescale data?</a:t>
            </a:r>
          </a:p>
          <a:p>
            <a:pPr lvl="1"/>
            <a:r>
              <a:rPr lang="en-US" dirty="0"/>
              <a:t>Not good for nominal data. Why?</a:t>
            </a:r>
          </a:p>
          <a:p>
            <a:r>
              <a:rPr lang="en-US" dirty="0"/>
              <a:t>Approach tries to minimize the within-cluster sum of squares error (WCSS)</a:t>
            </a:r>
          </a:p>
          <a:p>
            <a:pPr lvl="1"/>
            <a:r>
              <a:rPr lang="en-US" dirty="0"/>
              <a:t>Implicit assumption that SSE is  similar for each group</a:t>
            </a:r>
          </a:p>
        </p:txBody>
      </p:sp>
    </p:spTree>
    <p:extLst>
      <p:ext uri="{BB962C8B-B14F-4D97-AF65-F5344CB8AC3E}">
        <p14:creationId xmlns:p14="http://schemas.microsoft.com/office/powerpoint/2010/main" val="138442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WCSS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over all WCSS is given by: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𝑘</m:t>
                        </m:r>
                      </m:sup>
                      <m:e>
                        <m:nary>
                          <m:naryPr>
                            <m:chr m:val="∑"/>
                            <m:supHide m:val="on"/>
                            <m:ctrlPr>
                              <a:rPr lang="en-US"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𝐶</m:t>
                                </m:r>
                              </m:e>
                              <m:sub>
                                <m:r>
                                  <a:rPr lang="en-US" b="0" i="1" smtClean="0">
                                    <a:latin typeface="Cambria Math"/>
                                    <a:ea typeface="Cambria Math"/>
                                  </a:rPr>
                                  <m:t>𝑖</m:t>
                                </m:r>
                              </m:sub>
                            </m:sSub>
                          </m:sub>
                          <m:sup/>
                          <m:e>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b="0" i="1" smtClean="0">
                                        <a:latin typeface="Cambria Math"/>
                                      </a:rPr>
                                      <m:t>𝑥</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𝑖</m:t>
                                        </m:r>
                                      </m:sub>
                                    </m:sSub>
                                  </m:e>
                                </m:d>
                              </m:e>
                              <m:sup>
                                <m:r>
                                  <a:rPr lang="en-US" b="0" i="1" smtClean="0">
                                    <a:latin typeface="Cambria Math"/>
                                  </a:rPr>
                                  <m:t>2</m:t>
                                </m:r>
                              </m:sup>
                            </m:sSup>
                          </m:e>
                        </m:nary>
                      </m:e>
                    </m:nary>
                  </m:oMath>
                </a14:m>
                <a:endParaRPr lang="en-US" dirty="0"/>
              </a:p>
              <a:p>
                <a:r>
                  <a:rPr lang="en-US" dirty="0"/>
                  <a:t>The goal is to find the smallest WCSS</a:t>
                </a:r>
              </a:p>
              <a:p>
                <a:r>
                  <a:rPr lang="en-US" dirty="0"/>
                  <a:t>Does this depend on the initial seed values?</a:t>
                </a:r>
              </a:p>
              <a:p>
                <a:r>
                  <a:rPr lang="en-US" dirty="0"/>
                  <a:t>Possibly.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Tree>
    <p:extLst>
      <p:ext uri="{BB962C8B-B14F-4D97-AF65-F5344CB8AC3E}">
        <p14:creationId xmlns:p14="http://schemas.microsoft.com/office/powerpoint/2010/main" val="52308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sym typeface="Huawei Sans" panose="020C0503030203020204" pitchFamily="34" charset="0"/>
              </a:rPr>
              <a:t>Unsupervised Learning - Hierarchical Clustering</a:t>
            </a:r>
          </a:p>
        </p:txBody>
      </p:sp>
      <p:sp>
        <p:nvSpPr>
          <p:cNvPr id="3" name="文本占位符 2"/>
          <p:cNvSpPr>
            <a:spLocks noGrp="1"/>
          </p:cNvSpPr>
          <p:nvPr>
            <p:ph type="body" sz="quarter" idx="10"/>
          </p:nvPr>
        </p:nvSpPr>
        <p:spPr>
          <a:xfrm>
            <a:off x="731838" y="1052514"/>
            <a:ext cx="10728326" cy="1636898"/>
          </a:xfrm>
        </p:spPr>
        <p:txBody>
          <a:bodyPr/>
          <a:lstStyle/>
          <a:p>
            <a:r>
              <a:rPr lang="en-US" sz="1800" dirty="0">
                <a:sym typeface="Huawei Sans" panose="020C0503030203020204" pitchFamily="34" charset="0"/>
              </a:rPr>
              <a:t>Hierarchical clustering divides a dataset at different layers and forms a tree-like clustering structure. The dataset division may use a "bottom-up" aggregation policy, or a "top-down" splitting policy. The hierarchy of clustering is represented in a tree graph. The root is the unique cluster of all samples, and the leaves are the cluster of only a sample.</a:t>
            </a:r>
          </a:p>
          <a:p>
            <a:endParaRPr lang="zh-CN" altLang="en-US" sz="1800" dirty="0">
              <a:sym typeface="Huawei Sans" panose="020C0503030203020204" pitchFamily="34"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163" y="3035593"/>
            <a:ext cx="8425543" cy="2838734"/>
          </a:xfrm>
          <a:prstGeom prst="rect">
            <a:avLst/>
          </a:prstGeom>
        </p:spPr>
      </p:pic>
    </p:spTree>
    <p:extLst>
      <p:ext uri="{BB962C8B-B14F-4D97-AF65-F5344CB8AC3E}">
        <p14:creationId xmlns:p14="http://schemas.microsoft.com/office/powerpoint/2010/main" val="19605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chemeClr val="bg1">
                    <a:lumMod val="50000"/>
                  </a:schemeClr>
                </a:solidFill>
                <a:sym typeface="Huawei Sans" panose="020C0503030203020204" pitchFamily="34" charset="0"/>
              </a:rPr>
              <a:t>Machine Learning Definition</a:t>
            </a:r>
          </a:p>
          <a:p>
            <a:r>
              <a:rPr lang="en-US" altLang="zh-CN" dirty="0">
                <a:solidFill>
                  <a:schemeClr val="bg1">
                    <a:lumMod val="50000"/>
                  </a:schemeClr>
                </a:solidFill>
                <a:sym typeface="Huawei Sans" panose="020C0503030203020204" pitchFamily="34" charset="0"/>
              </a:rPr>
              <a:t>Machine Learning Types</a:t>
            </a:r>
          </a:p>
          <a:p>
            <a:r>
              <a:rPr lang="en-US" dirty="0">
                <a:solidFill>
                  <a:schemeClr val="bg1">
                    <a:lumMod val="50000"/>
                  </a:schemeClr>
                </a:solidFill>
                <a:sym typeface="Huawei Sans" panose="020C0503030203020204" pitchFamily="34" charset="0"/>
              </a:rPr>
              <a:t>Machine Learning Process</a:t>
            </a:r>
          </a:p>
          <a:p>
            <a:r>
              <a:rPr lang="en-US" dirty="0">
                <a:solidFill>
                  <a:schemeClr val="bg1">
                    <a:lumMod val="50000"/>
                  </a:schemeClr>
                </a:solidFill>
                <a:sym typeface="Huawei Sans" panose="020C0503030203020204" pitchFamily="34" charset="0"/>
              </a:rPr>
              <a:t>Other Key Machine Learning Methods</a:t>
            </a:r>
          </a:p>
          <a:p>
            <a:r>
              <a:rPr lang="en-US" dirty="0">
                <a:solidFill>
                  <a:schemeClr val="bg1">
                    <a:lumMod val="50000"/>
                  </a:schemeClr>
                </a:solidFill>
                <a:sym typeface="Huawei Sans" panose="020C0503030203020204" pitchFamily="34" charset="0"/>
              </a:rPr>
              <a:t>Common Machine Learning Algorithms</a:t>
            </a:r>
          </a:p>
          <a:p>
            <a:r>
              <a:rPr lang="en-US" b="1" dirty="0">
                <a:sym typeface="Huawei Sans" panose="020C0503030203020204" pitchFamily="34" charset="0"/>
              </a:rPr>
              <a:t>Case study</a:t>
            </a:r>
          </a:p>
        </p:txBody>
      </p:sp>
    </p:spTree>
    <p:extLst>
      <p:ext uri="{BB962C8B-B14F-4D97-AF65-F5344CB8AC3E}">
        <p14:creationId xmlns:p14="http://schemas.microsoft.com/office/powerpoint/2010/main" val="2226200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Comprehensive Case</a:t>
            </a:r>
          </a:p>
        </p:txBody>
      </p:sp>
      <p:sp>
        <p:nvSpPr>
          <p:cNvPr id="20" name="文本占位符 19"/>
          <p:cNvSpPr>
            <a:spLocks noGrp="1"/>
          </p:cNvSpPr>
          <p:nvPr>
            <p:ph type="body" sz="quarter" idx="10"/>
          </p:nvPr>
        </p:nvSpPr>
        <p:spPr>
          <a:xfrm>
            <a:off x="731838" y="1004824"/>
            <a:ext cx="10728326" cy="1214728"/>
          </a:xfrm>
        </p:spPr>
        <p:txBody>
          <a:bodyPr>
            <a:normAutofit fontScale="92500"/>
          </a:bodyPr>
          <a:lstStyle/>
          <a:p>
            <a:r>
              <a:rPr lang="en-US" dirty="0">
                <a:sym typeface="Huawei Sans" panose="020C0503030203020204" pitchFamily="34" charset="0"/>
              </a:rPr>
              <a:t>Assume that there is a dataset containing the house areas and prices of 21,613 housing units sold in a city. Based on this data, we can predict the prices of other houses in the city.</a:t>
            </a:r>
          </a:p>
        </p:txBody>
      </p:sp>
      <p:sp>
        <p:nvSpPr>
          <p:cNvPr id="5" name="object 5"/>
          <p:cNvSpPr txBox="1"/>
          <p:nvPr/>
        </p:nvSpPr>
        <p:spPr>
          <a:xfrm>
            <a:off x="5726280" y="4147576"/>
            <a:ext cx="1051522" cy="307777"/>
          </a:xfrm>
          <a:prstGeom prst="rect">
            <a:avLst/>
          </a:prstGeom>
        </p:spPr>
        <p:txBody>
          <a:bodyPr vert="horz" wrap="square" lIns="0" tIns="0" rIns="0" bIns="0" rtlCol="0">
            <a:noAutofit/>
          </a:bodyPr>
          <a:lstStyle/>
          <a:p>
            <a:pPr marL="12700" fontAlgn="ctr">
              <a:lnSpc>
                <a:spcPct val="100000"/>
              </a:lnSpc>
            </a:pPr>
            <a:r>
              <a:rPr lang="en-US" sz="2000">
                <a:solidFill>
                  <a:srgbClr val="7F7F7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Dataset</a:t>
            </a:r>
          </a:p>
        </p:txBody>
      </p:sp>
      <p:graphicFrame>
        <p:nvGraphicFramePr>
          <p:cNvPr id="11" name="object 11"/>
          <p:cNvGraphicFramePr>
            <a:graphicFrameLocks noGrp="1"/>
          </p:cNvGraphicFramePr>
          <p:nvPr>
            <p:extLst>
              <p:ext uri="{D42A27DB-BD31-4B8C-83A1-F6EECF244321}">
                <p14:modId xmlns:p14="http://schemas.microsoft.com/office/powerpoint/2010/main" val="3346462961"/>
              </p:ext>
            </p:extLst>
          </p:nvPr>
        </p:nvGraphicFramePr>
        <p:xfrm>
          <a:off x="2083540" y="2627274"/>
          <a:ext cx="2845016" cy="3442329"/>
        </p:xfrm>
        <a:graphic>
          <a:graphicData uri="http://schemas.openxmlformats.org/drawingml/2006/table">
            <a:tbl>
              <a:tblPr firstRow="1" bandRow="1">
                <a:tableStyleId>{2D5ABB26-0587-4C30-8999-92F81FD0307C}</a:tableStyleId>
              </a:tblPr>
              <a:tblGrid>
                <a:gridCol w="1331304">
                  <a:extLst>
                    <a:ext uri="{9D8B030D-6E8A-4147-A177-3AD203B41FA5}">
                      <a16:colId xmlns:a16="http://schemas.microsoft.com/office/drawing/2014/main" val="20000"/>
                    </a:ext>
                  </a:extLst>
                </a:gridCol>
                <a:gridCol w="1513712">
                  <a:extLst>
                    <a:ext uri="{9D8B030D-6E8A-4147-A177-3AD203B41FA5}">
                      <a16:colId xmlns:a16="http://schemas.microsoft.com/office/drawing/2014/main" val="20001"/>
                    </a:ext>
                  </a:extLst>
                </a:gridCol>
              </a:tblGrid>
              <a:tr h="218746">
                <a:tc>
                  <a:txBody>
                    <a:bodyPr/>
                    <a:lstStyle/>
                    <a:p>
                      <a:pPr marR="137160" algn="ctr" fontAlgn="ctr">
                        <a:lnSpc>
                          <a:spcPct val="100000"/>
                        </a:lnSpc>
                        <a:spcBef>
                          <a:spcPts val="285"/>
                        </a:spcBef>
                      </a:pPr>
                      <a:r>
                        <a:rPr lang="en-US" sz="14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a:txBody>
                  <a:tcPr marL="0" marR="0" marT="361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R="136525" algn="ctr" fontAlgn="ctr">
                        <a:lnSpc>
                          <a:spcPct val="100000"/>
                        </a:lnSpc>
                        <a:spcBef>
                          <a:spcPts val="285"/>
                        </a:spcBef>
                      </a:pPr>
                      <a:r>
                        <a:rPr lang="en-US" sz="14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a:txBody>
                  <a:tcPr marL="0" marR="0" marT="3619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18745">
                <a:tc>
                  <a:txBody>
                    <a:bodyPr/>
                    <a:lstStyle/>
                    <a:p>
                      <a:pPr marR="134620" algn="ctr" fontAlgn="ctr">
                        <a:lnSpc>
                          <a:spcPct val="100000"/>
                        </a:lnSpc>
                        <a:spcBef>
                          <a:spcPts val="24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1,180</a:t>
                      </a:r>
                    </a:p>
                  </a:txBody>
                  <a:tcPr marL="0" marR="0" marT="31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4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221,900</a:t>
                      </a:r>
                    </a:p>
                  </a:txBody>
                  <a:tcPr marL="0" marR="0" marT="311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8746">
                <a:tc>
                  <a:txBody>
                    <a:bodyPr/>
                    <a:lstStyle/>
                    <a:p>
                      <a:pPr marR="134620" algn="ctr" fontAlgn="ctr">
                        <a:lnSpc>
                          <a:spcPct val="100000"/>
                        </a:lnSpc>
                        <a:spcBef>
                          <a:spcPts val="250"/>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2,570</a:t>
                      </a:r>
                    </a:p>
                  </a:txBody>
                  <a:tcPr marL="0" marR="0" marT="317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0"/>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538,000</a:t>
                      </a:r>
                    </a:p>
                  </a:txBody>
                  <a:tcPr marL="0" marR="0" marT="317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18746">
                <a:tc>
                  <a:txBody>
                    <a:bodyPr/>
                    <a:lstStyle/>
                    <a:p>
                      <a:pPr marR="134620" algn="ctr" fontAlgn="ctr">
                        <a:lnSpc>
                          <a:spcPct val="100000"/>
                        </a:lnSpc>
                        <a:spcBef>
                          <a:spcPts val="25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770</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180,000</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8746">
                <a:tc>
                  <a:txBody>
                    <a:bodyPr/>
                    <a:lstStyle/>
                    <a:p>
                      <a:pPr marR="134620" algn="ctr" fontAlgn="ctr">
                        <a:lnSpc>
                          <a:spcPct val="100000"/>
                        </a:lnSpc>
                        <a:spcBef>
                          <a:spcPts val="260"/>
                        </a:spcBef>
                      </a:pPr>
                      <a:r>
                        <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1,960</a:t>
                      </a:r>
                    </a:p>
                  </a:txBody>
                  <a:tcPr marL="0" marR="0" marT="33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60"/>
                        </a:spcBef>
                      </a:pPr>
                      <a:r>
                        <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604,000</a:t>
                      </a:r>
                    </a:p>
                  </a:txBody>
                  <a:tcPr marL="0" marR="0" marT="33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8746">
                <a:tc>
                  <a:txBody>
                    <a:bodyPr/>
                    <a:lstStyle/>
                    <a:p>
                      <a:pPr marR="134620" algn="ctr" fontAlgn="ctr">
                        <a:lnSpc>
                          <a:spcPct val="100000"/>
                        </a:lnSpc>
                        <a:spcBef>
                          <a:spcPts val="265"/>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1,680</a:t>
                      </a:r>
                    </a:p>
                  </a:txBody>
                  <a:tcPr marL="0" marR="0" marT="336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65"/>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510,000</a:t>
                      </a:r>
                    </a:p>
                  </a:txBody>
                  <a:tcPr marL="0" marR="0" marT="336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18746">
                <a:tc>
                  <a:txBody>
                    <a:bodyPr/>
                    <a:lstStyle/>
                    <a:p>
                      <a:pPr marR="134620" algn="ctr" fontAlgn="ctr">
                        <a:lnSpc>
                          <a:spcPct val="100000"/>
                        </a:lnSpc>
                        <a:spcBef>
                          <a:spcPts val="245"/>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5,420</a:t>
                      </a:r>
                    </a:p>
                  </a:txBody>
                  <a:tcPr marL="0" marR="0" marT="311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45"/>
                        </a:spcBef>
                      </a:pPr>
                      <a:r>
                        <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1,225,000</a:t>
                      </a:r>
                    </a:p>
                  </a:txBody>
                  <a:tcPr marL="0" marR="0" marT="311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8746">
                <a:tc>
                  <a:txBody>
                    <a:bodyPr/>
                    <a:lstStyle/>
                    <a:p>
                      <a:pPr marR="134620" algn="ctr" fontAlgn="ctr">
                        <a:lnSpc>
                          <a:spcPct val="100000"/>
                        </a:lnSpc>
                        <a:spcBef>
                          <a:spcPts val="25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1,715</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257,500</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18746">
                <a:tc>
                  <a:txBody>
                    <a:bodyPr/>
                    <a:lstStyle/>
                    <a:p>
                      <a:pPr marR="134620" algn="ctr" fontAlgn="ctr">
                        <a:lnSpc>
                          <a:spcPct val="100000"/>
                        </a:lnSpc>
                        <a:spcBef>
                          <a:spcPts val="259"/>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1,060</a:t>
                      </a:r>
                    </a:p>
                  </a:txBody>
                  <a:tcPr marL="0" marR="0" marT="330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9"/>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291,850</a:t>
                      </a:r>
                    </a:p>
                  </a:txBody>
                  <a:tcPr marL="0" marR="0" marT="3301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18746">
                <a:tc>
                  <a:txBody>
                    <a:bodyPr/>
                    <a:lstStyle/>
                    <a:p>
                      <a:pPr marR="134620" algn="ctr" fontAlgn="ctr">
                        <a:lnSpc>
                          <a:spcPct val="100000"/>
                        </a:lnSpc>
                        <a:spcBef>
                          <a:spcPts val="25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1,160</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4"/>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468,000</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18746">
                <a:tc>
                  <a:txBody>
                    <a:bodyPr/>
                    <a:lstStyle/>
                    <a:p>
                      <a:pPr marR="134620" algn="ctr" fontAlgn="ctr">
                        <a:lnSpc>
                          <a:spcPct val="100000"/>
                        </a:lnSpc>
                        <a:spcBef>
                          <a:spcPts val="260"/>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1,430</a:t>
                      </a:r>
                    </a:p>
                  </a:txBody>
                  <a:tcPr marL="0" marR="0" marT="33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60"/>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310,000</a:t>
                      </a:r>
                    </a:p>
                  </a:txBody>
                  <a:tcPr marL="0" marR="0" marT="33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18746">
                <a:tc>
                  <a:txBody>
                    <a:bodyPr/>
                    <a:lstStyle/>
                    <a:p>
                      <a:pPr marR="134620" algn="ctr" fontAlgn="ctr">
                        <a:lnSpc>
                          <a:spcPct val="100000"/>
                        </a:lnSpc>
                        <a:spcBef>
                          <a:spcPts val="245"/>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1,370</a:t>
                      </a:r>
                    </a:p>
                  </a:txBody>
                  <a:tcPr marL="0" marR="0" marT="311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45"/>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400,000</a:t>
                      </a:r>
                    </a:p>
                  </a:txBody>
                  <a:tcPr marL="0" marR="0" marT="311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18746">
                <a:tc>
                  <a:txBody>
                    <a:bodyPr/>
                    <a:lstStyle/>
                    <a:p>
                      <a:pPr marR="134620" algn="ctr" fontAlgn="ctr">
                        <a:lnSpc>
                          <a:spcPct val="100000"/>
                        </a:lnSpc>
                        <a:spcBef>
                          <a:spcPts val="250"/>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1,810</a:t>
                      </a:r>
                    </a:p>
                  </a:txBody>
                  <a:tcPr marL="0" marR="0" marT="317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0"/>
                        </a:spcBef>
                      </a:pP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530,000</a:t>
                      </a:r>
                    </a:p>
                  </a:txBody>
                  <a:tcPr marL="0" marR="0" marT="317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18746">
                <a:tc>
                  <a:txBody>
                    <a:bodyPr/>
                    <a:lstStyle/>
                    <a:p>
                      <a:pPr marR="134620" algn="ctr" fontAlgn="ctr">
                        <a:lnSpc>
                          <a:spcPct val="100000"/>
                        </a:lnSpc>
                        <a:spcBef>
                          <a:spcPts val="254"/>
                        </a:spcBef>
                      </a:pPr>
                      <a:r>
                        <a:rPr lang="en-US" sz="14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33350" algn="ctr" fontAlgn="ctr">
                        <a:lnSpc>
                          <a:spcPct val="100000"/>
                        </a:lnSpc>
                        <a:spcBef>
                          <a:spcPts val="254"/>
                        </a:spcBef>
                      </a:pPr>
                      <a:r>
                        <a:rPr lang="en-US" sz="14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a:t>
                      </a:r>
                    </a:p>
                  </a:txBody>
                  <a:tcPr marL="0" marR="0" marT="323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12" name="object 12"/>
          <p:cNvSpPr txBox="1"/>
          <p:nvPr/>
        </p:nvSpPr>
        <p:spPr>
          <a:xfrm>
            <a:off x="3832924" y="2219552"/>
            <a:ext cx="174844" cy="313430"/>
          </a:xfrm>
          <a:prstGeom prst="rect">
            <a:avLst/>
          </a:prstGeom>
        </p:spPr>
        <p:txBody>
          <a:bodyPr vert="horz" wrap="square" lIns="0" tIns="0" rIns="0" bIns="0" rtlCol="0">
            <a:noAutofit/>
          </a:bodyPr>
          <a:lstStyle/>
          <a:p>
            <a:pPr marL="12700" fontAlgn="ctr">
              <a:lnSpc>
                <a:spcPct val="100000"/>
              </a:lnSpc>
            </a:pP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3" name="object 13"/>
          <p:cNvSpPr txBox="1"/>
          <p:nvPr/>
        </p:nvSpPr>
        <p:spPr>
          <a:xfrm>
            <a:off x="2315580" y="2204864"/>
            <a:ext cx="169761" cy="313430"/>
          </a:xfrm>
          <a:prstGeom prst="rect">
            <a:avLst/>
          </a:prstGeom>
        </p:spPr>
        <p:txBody>
          <a:bodyPr vert="horz" wrap="square" lIns="0" tIns="0" rIns="0" bIns="0" rtlCol="0">
            <a:noAutofit/>
          </a:bodyPr>
          <a:lstStyle/>
          <a:p>
            <a:pPr marL="12700" fontAlgn="ctr">
              <a:lnSpc>
                <a:spcPct val="100000"/>
              </a:lnSpc>
            </a:pP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14" name="object 14"/>
          <p:cNvSpPr/>
          <p:nvPr/>
        </p:nvSpPr>
        <p:spPr>
          <a:xfrm>
            <a:off x="5600475" y="2601045"/>
            <a:ext cx="323850" cy="3451225"/>
          </a:xfrm>
          <a:custGeom>
            <a:avLst/>
            <a:gdLst/>
            <a:ahLst/>
            <a:cxnLst/>
            <a:rect l="l" t="t" r="r" b="b"/>
            <a:pathLst>
              <a:path w="323850" h="3451225">
                <a:moveTo>
                  <a:pt x="0" y="0"/>
                </a:moveTo>
                <a:lnTo>
                  <a:pt x="0" y="3451213"/>
                </a:lnTo>
                <a:lnTo>
                  <a:pt x="32628" y="3445499"/>
                </a:lnTo>
                <a:lnTo>
                  <a:pt x="90520" y="3403182"/>
                </a:lnTo>
                <a:lnTo>
                  <a:pt x="114481" y="3368840"/>
                </a:lnTo>
                <a:lnTo>
                  <a:pt x="134250" y="3327217"/>
                </a:lnTo>
                <a:lnTo>
                  <a:pt x="149177" y="3279444"/>
                </a:lnTo>
                <a:lnTo>
                  <a:pt x="158611" y="3226652"/>
                </a:lnTo>
                <a:lnTo>
                  <a:pt x="161900" y="3169972"/>
                </a:lnTo>
                <a:lnTo>
                  <a:pt x="161900" y="2006848"/>
                </a:lnTo>
                <a:lnTo>
                  <a:pt x="165190" y="1950168"/>
                </a:lnTo>
                <a:lnTo>
                  <a:pt x="174623" y="1897376"/>
                </a:lnTo>
                <a:lnTo>
                  <a:pt x="189550" y="1849603"/>
                </a:lnTo>
                <a:lnTo>
                  <a:pt x="209320" y="1807980"/>
                </a:lnTo>
                <a:lnTo>
                  <a:pt x="233281" y="1773638"/>
                </a:lnTo>
                <a:lnTo>
                  <a:pt x="291172" y="1731321"/>
                </a:lnTo>
                <a:lnTo>
                  <a:pt x="323800" y="1725607"/>
                </a:lnTo>
                <a:lnTo>
                  <a:pt x="291172" y="1719893"/>
                </a:lnTo>
                <a:lnTo>
                  <a:pt x="233281" y="1677575"/>
                </a:lnTo>
                <a:lnTo>
                  <a:pt x="209320" y="1643233"/>
                </a:lnTo>
                <a:lnTo>
                  <a:pt x="189550" y="1601610"/>
                </a:lnTo>
                <a:lnTo>
                  <a:pt x="174623" y="1553837"/>
                </a:lnTo>
                <a:lnTo>
                  <a:pt x="165190" y="1501045"/>
                </a:lnTo>
                <a:lnTo>
                  <a:pt x="161900" y="1444365"/>
                </a:lnTo>
                <a:lnTo>
                  <a:pt x="161900" y="281241"/>
                </a:lnTo>
                <a:lnTo>
                  <a:pt x="158611" y="224561"/>
                </a:lnTo>
                <a:lnTo>
                  <a:pt x="149177" y="171769"/>
                </a:lnTo>
                <a:lnTo>
                  <a:pt x="134250" y="123996"/>
                </a:lnTo>
                <a:lnTo>
                  <a:pt x="114481" y="82373"/>
                </a:lnTo>
                <a:lnTo>
                  <a:pt x="90520" y="48031"/>
                </a:lnTo>
                <a:lnTo>
                  <a:pt x="32628" y="5713"/>
                </a:lnTo>
                <a:lnTo>
                  <a:pt x="0" y="0"/>
                </a:lnTo>
                <a:close/>
              </a:path>
            </a:pathLst>
          </a:custGeom>
          <a:solidFill>
            <a:srgbClr val="F2F2F2">
              <a:alpha val="32159"/>
            </a:srgbClr>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object 15"/>
          <p:cNvSpPr/>
          <p:nvPr/>
        </p:nvSpPr>
        <p:spPr>
          <a:xfrm>
            <a:off x="5218197" y="2601045"/>
            <a:ext cx="323850" cy="3451225"/>
          </a:xfrm>
          <a:custGeom>
            <a:avLst/>
            <a:gdLst/>
            <a:ahLst/>
            <a:cxnLst/>
            <a:rect l="l" t="t" r="r" b="b"/>
            <a:pathLst>
              <a:path w="323850" h="3451225">
                <a:moveTo>
                  <a:pt x="0" y="0"/>
                </a:moveTo>
                <a:lnTo>
                  <a:pt x="63018" y="22101"/>
                </a:lnTo>
                <a:lnTo>
                  <a:pt x="114480" y="82373"/>
                </a:lnTo>
                <a:lnTo>
                  <a:pt x="134250" y="123996"/>
                </a:lnTo>
                <a:lnTo>
                  <a:pt x="149177" y="171769"/>
                </a:lnTo>
                <a:lnTo>
                  <a:pt x="158610" y="224561"/>
                </a:lnTo>
                <a:lnTo>
                  <a:pt x="161900" y="281241"/>
                </a:lnTo>
                <a:lnTo>
                  <a:pt x="161900" y="1444365"/>
                </a:lnTo>
                <a:lnTo>
                  <a:pt x="165189" y="1501045"/>
                </a:lnTo>
                <a:lnTo>
                  <a:pt x="174622" y="1553837"/>
                </a:lnTo>
                <a:lnTo>
                  <a:pt x="189549" y="1601610"/>
                </a:lnTo>
                <a:lnTo>
                  <a:pt x="209319" y="1643233"/>
                </a:lnTo>
                <a:lnTo>
                  <a:pt x="233280" y="1677575"/>
                </a:lnTo>
                <a:lnTo>
                  <a:pt x="291171" y="1719893"/>
                </a:lnTo>
                <a:lnTo>
                  <a:pt x="323800" y="1725607"/>
                </a:lnTo>
                <a:lnTo>
                  <a:pt x="291171" y="1731320"/>
                </a:lnTo>
                <a:lnTo>
                  <a:pt x="233280" y="1773638"/>
                </a:lnTo>
                <a:lnTo>
                  <a:pt x="209319" y="1807980"/>
                </a:lnTo>
                <a:lnTo>
                  <a:pt x="189549" y="1849603"/>
                </a:lnTo>
                <a:lnTo>
                  <a:pt x="174622" y="1897376"/>
                </a:lnTo>
                <a:lnTo>
                  <a:pt x="165189" y="1950168"/>
                </a:lnTo>
                <a:lnTo>
                  <a:pt x="161900" y="2006848"/>
                </a:lnTo>
                <a:lnTo>
                  <a:pt x="161900" y="3169972"/>
                </a:lnTo>
                <a:lnTo>
                  <a:pt x="158610" y="3226652"/>
                </a:lnTo>
                <a:lnTo>
                  <a:pt x="149177" y="3279444"/>
                </a:lnTo>
                <a:lnTo>
                  <a:pt x="134250" y="3327217"/>
                </a:lnTo>
                <a:lnTo>
                  <a:pt x="114480" y="3368840"/>
                </a:lnTo>
                <a:lnTo>
                  <a:pt x="90519" y="3403182"/>
                </a:lnTo>
                <a:lnTo>
                  <a:pt x="32628" y="3445500"/>
                </a:lnTo>
                <a:lnTo>
                  <a:pt x="0" y="3451214"/>
                </a:lnTo>
              </a:path>
            </a:pathLst>
          </a:custGeom>
          <a:ln w="6350">
            <a:solidFill>
              <a:srgbClr val="BFBFBF"/>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p:nvPr/>
        </p:nvSpPr>
        <p:spPr>
          <a:xfrm>
            <a:off x="6813633" y="2746819"/>
            <a:ext cx="3751058" cy="3417067"/>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Tree>
    <p:extLst>
      <p:ext uri="{BB962C8B-B14F-4D97-AF65-F5344CB8AC3E}">
        <p14:creationId xmlns:p14="http://schemas.microsoft.com/office/powerpoint/2010/main" val="514524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330490" y="3032059"/>
            <a:ext cx="4498521" cy="3188947"/>
            <a:chOff x="6408379" y="3192803"/>
            <a:chExt cx="4498521" cy="3188947"/>
          </a:xfrm>
        </p:grpSpPr>
        <p:sp>
          <p:nvSpPr>
            <p:cNvPr id="2" name="object 2"/>
            <p:cNvSpPr/>
            <p:nvPr/>
          </p:nvSpPr>
          <p:spPr>
            <a:xfrm>
              <a:off x="6461544" y="3192803"/>
              <a:ext cx="4445356" cy="3109876"/>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0" name="文本框 39"/>
            <p:cNvSpPr txBox="1"/>
            <p:nvPr/>
          </p:nvSpPr>
          <p:spPr bwMode="auto">
            <a:xfrm>
              <a:off x="6408379" y="4477511"/>
              <a:ext cx="235902" cy="455693"/>
            </a:xfrm>
            <a:prstGeom prst="rect">
              <a:avLst/>
            </a:prstGeom>
            <a:solidFill>
              <a:schemeClr val="bg1"/>
            </a:solidFill>
            <a:ln w="9525">
              <a:noFill/>
              <a:miter lim="800000"/>
              <a:headEnd/>
              <a:tailEnd/>
            </a:ln>
          </p:spPr>
          <p:txBody>
            <a:bodyPr vert="vert270"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p:txBody>
        </p:sp>
        <p:sp>
          <p:nvSpPr>
            <p:cNvPr id="41" name="文本框 40"/>
            <p:cNvSpPr txBox="1"/>
            <p:nvPr/>
          </p:nvSpPr>
          <p:spPr bwMode="auto">
            <a:xfrm>
              <a:off x="8085223" y="6136761"/>
              <a:ext cx="1494163" cy="244989"/>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1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p:txBody>
        </p:sp>
      </p:grpSp>
      <p:sp>
        <p:nvSpPr>
          <p:cNvPr id="3" name="object 3"/>
          <p:cNvSpPr/>
          <p:nvPr/>
        </p:nvSpPr>
        <p:spPr>
          <a:xfrm>
            <a:off x="9730106" y="3021552"/>
            <a:ext cx="1113790" cy="452755"/>
          </a:xfrm>
          <a:custGeom>
            <a:avLst/>
            <a:gdLst/>
            <a:ahLst/>
            <a:cxnLst/>
            <a:rect l="l" t="t" r="r" b="b"/>
            <a:pathLst>
              <a:path w="1113790" h="452754">
                <a:moveTo>
                  <a:pt x="0" y="0"/>
                </a:moveTo>
                <a:lnTo>
                  <a:pt x="1113182" y="0"/>
                </a:lnTo>
                <a:lnTo>
                  <a:pt x="1113182" y="452349"/>
                </a:lnTo>
                <a:lnTo>
                  <a:pt x="0" y="452349"/>
                </a:lnTo>
                <a:lnTo>
                  <a:pt x="0" y="0"/>
                </a:lnTo>
                <a:close/>
              </a:path>
            </a:pathLst>
          </a:custGeom>
          <a:solidFill>
            <a:srgbClr val="FFFFF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 name="object 4"/>
          <p:cNvSpPr txBox="1">
            <a:spLocks noGrp="1"/>
          </p:cNvSpPr>
          <p:nvPr>
            <p:ph type="title"/>
          </p:nvPr>
        </p:nvSpPr>
        <p:spPr/>
        <p:txBody>
          <a:bodyPr wrap="square">
            <a:noAutofit/>
          </a:bodyPr>
          <a:lstStyle/>
          <a:p>
            <a:r>
              <a:rPr lang="en-US">
                <a:sym typeface="Huawei Sans" panose="020C0503030203020204" pitchFamily="34" charset="0"/>
              </a:rPr>
              <a:t>Problem Analysis</a:t>
            </a:r>
          </a:p>
        </p:txBody>
      </p:sp>
      <p:sp>
        <p:nvSpPr>
          <p:cNvPr id="28" name="文本占位符 27"/>
          <p:cNvSpPr>
            <a:spLocks noGrp="1"/>
          </p:cNvSpPr>
          <p:nvPr>
            <p:ph type="body" sz="quarter" idx="10"/>
          </p:nvPr>
        </p:nvSpPr>
        <p:spPr>
          <a:xfrm>
            <a:off x="731838" y="1052514"/>
            <a:ext cx="10728326" cy="2175792"/>
          </a:xfrm>
        </p:spPr>
        <p:txBody>
          <a:bodyPr wrap="square">
            <a:noAutofit/>
          </a:bodyPr>
          <a:lstStyle/>
          <a:p>
            <a:pPr>
              <a:lnSpc>
                <a:spcPct val="120000"/>
              </a:lnSpc>
            </a:pPr>
            <a:r>
              <a:rPr lang="en-US" sz="1600" dirty="0">
                <a:sym typeface="Huawei Sans" panose="020C0503030203020204" pitchFamily="34" charset="0"/>
              </a:rPr>
              <a:t>This case contains a large amount of data, including input x (house area), and output y (price), which is a continuous value. We can use </a:t>
            </a:r>
            <a:r>
              <a:rPr lang="en-US" sz="1600" b="1" dirty="0">
                <a:sym typeface="Huawei Sans" panose="020C0503030203020204" pitchFamily="34" charset="0"/>
              </a:rPr>
              <a:t>regression</a:t>
            </a:r>
            <a:r>
              <a:rPr lang="en-US" sz="1600" dirty="0">
                <a:sym typeface="Huawei Sans" panose="020C0503030203020204" pitchFamily="34" charset="0"/>
              </a:rPr>
              <a:t> of </a:t>
            </a:r>
            <a:r>
              <a:rPr lang="en-US" sz="1600" b="1" dirty="0">
                <a:sym typeface="Huawei Sans" panose="020C0503030203020204" pitchFamily="34" charset="0"/>
              </a:rPr>
              <a:t>supervised learning</a:t>
            </a:r>
            <a:r>
              <a:rPr lang="en-US" sz="1600" dirty="0">
                <a:sym typeface="Huawei Sans" panose="020C0503030203020204" pitchFamily="34" charset="0"/>
              </a:rPr>
              <a:t>. Draw a scatter chart based on the data and use </a:t>
            </a:r>
            <a:r>
              <a:rPr lang="en-US" sz="1600" b="1" dirty="0">
                <a:sym typeface="Huawei Sans" panose="020C0503030203020204" pitchFamily="34" charset="0"/>
              </a:rPr>
              <a:t>linear regression</a:t>
            </a:r>
            <a:r>
              <a:rPr lang="en-US" sz="1600" dirty="0">
                <a:sym typeface="Huawei Sans" panose="020C0503030203020204" pitchFamily="34" charset="0"/>
              </a:rPr>
              <a:t>.</a:t>
            </a:r>
          </a:p>
          <a:p>
            <a:pPr>
              <a:lnSpc>
                <a:spcPct val="120000"/>
              </a:lnSpc>
            </a:pPr>
            <a:r>
              <a:rPr lang="en-US" sz="1600" dirty="0">
                <a:sym typeface="Huawei Sans" panose="020C0503030203020204" pitchFamily="34" charset="0"/>
              </a:rPr>
              <a:t>Our goal is to build a model function h(x) that infinitely approximates the function that expresses true distribution of the dataset.</a:t>
            </a:r>
          </a:p>
          <a:p>
            <a:pPr>
              <a:lnSpc>
                <a:spcPct val="120000"/>
              </a:lnSpc>
            </a:pPr>
            <a:r>
              <a:rPr lang="en-US" sz="1600" dirty="0">
                <a:sym typeface="Huawei Sans" panose="020C0503030203020204" pitchFamily="34" charset="0"/>
              </a:rPr>
              <a:t>Then, use the model to predict unknown price data.</a:t>
            </a:r>
          </a:p>
          <a:p>
            <a:pPr>
              <a:lnSpc>
                <a:spcPct val="120000"/>
              </a:lnSpc>
            </a:pPr>
            <a:endParaRPr lang="zh-CN" altLang="en-US" sz="2000" dirty="0">
              <a:sym typeface="Huawei Sans" panose="020C0503030203020204" pitchFamily="34" charset="0"/>
            </a:endParaRPr>
          </a:p>
        </p:txBody>
      </p:sp>
      <p:sp>
        <p:nvSpPr>
          <p:cNvPr id="8" name="object 8"/>
          <p:cNvSpPr txBox="1"/>
          <p:nvPr/>
        </p:nvSpPr>
        <p:spPr>
          <a:xfrm>
            <a:off x="2928396" y="2487676"/>
            <a:ext cx="109220" cy="169277"/>
          </a:xfrm>
          <a:prstGeom prst="rect">
            <a:avLst/>
          </a:prstGeom>
        </p:spPr>
        <p:txBody>
          <a:bodyPr vert="horz" wrap="square" lIns="0" tIns="0" rIns="0" bIns="0" rtlCol="0">
            <a:noAutofit/>
          </a:bodyPr>
          <a:lstStyle/>
          <a:p>
            <a:pPr marL="12700" fontAlgn="ctr">
              <a:lnSpc>
                <a:spcPct val="100000"/>
              </a:lnSpc>
            </a:pP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9" name="object 9"/>
          <p:cNvSpPr txBox="1"/>
          <p:nvPr/>
        </p:nvSpPr>
        <p:spPr>
          <a:xfrm>
            <a:off x="2340630" y="2478532"/>
            <a:ext cx="106045" cy="169277"/>
          </a:xfrm>
          <a:prstGeom prst="rect">
            <a:avLst/>
          </a:prstGeom>
        </p:spPr>
        <p:txBody>
          <a:bodyPr vert="horz" wrap="square" lIns="0" tIns="0" rIns="0" bIns="0" rtlCol="0">
            <a:noAutofit/>
          </a:bodyPr>
          <a:lstStyle/>
          <a:p>
            <a:pPr marL="12700" fontAlgn="ctr">
              <a:lnSpc>
                <a:spcPct val="100000"/>
              </a:lnSpc>
            </a:pPr>
            <a:endParaRPr>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25" name="object 25"/>
          <p:cNvSpPr txBox="1"/>
          <p:nvPr/>
        </p:nvSpPr>
        <p:spPr>
          <a:xfrm>
            <a:off x="8450873" y="3245769"/>
            <a:ext cx="3198535" cy="276999"/>
          </a:xfrm>
          <a:prstGeom prst="rect">
            <a:avLst/>
          </a:prstGeom>
        </p:spPr>
        <p:txBody>
          <a:bodyPr vert="horz" wrap="square" lIns="0" tIns="0" rIns="0" bIns="0" rtlCol="0">
            <a:noAutofit/>
          </a:bodyPr>
          <a:lstStyle/>
          <a:p>
            <a:pPr marL="274955" marR="5080" indent="-262890" fontAlgn="ct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Unary linear regression function</a:t>
            </a:r>
          </a:p>
        </p:txBody>
      </p:sp>
      <p:graphicFrame>
        <p:nvGraphicFramePr>
          <p:cNvPr id="32" name="对象 31"/>
          <p:cNvGraphicFramePr>
            <a:graphicFrameLocks noChangeAspect="1"/>
          </p:cNvGraphicFramePr>
          <p:nvPr>
            <p:extLst>
              <p:ext uri="{D42A27DB-BD31-4B8C-83A1-F6EECF244321}">
                <p14:modId xmlns:p14="http://schemas.microsoft.com/office/powerpoint/2010/main" val="2573706033"/>
              </p:ext>
            </p:extLst>
          </p:nvPr>
        </p:nvGraphicFramePr>
        <p:xfrm>
          <a:off x="9082745" y="3630576"/>
          <a:ext cx="1846412" cy="437308"/>
        </p:xfrm>
        <a:graphic>
          <a:graphicData uri="http://schemas.openxmlformats.org/presentationml/2006/ole">
            <mc:AlternateContent xmlns:mc="http://schemas.openxmlformats.org/markup-compatibility/2006">
              <mc:Choice xmlns:v="urn:schemas-microsoft-com:vml" Requires="v">
                <p:oleObj name="Equation" r:id="rId4" imgW="965160" imgH="228600" progId="Equation.DSMT4">
                  <p:embed/>
                </p:oleObj>
              </mc:Choice>
              <mc:Fallback>
                <p:oleObj name="Equation" r:id="rId4" imgW="965160" imgH="228600" progId="Equation.DSMT4">
                  <p:embed/>
                  <p:pic>
                    <p:nvPicPr>
                      <p:cNvPr id="0" name=""/>
                      <p:cNvPicPr/>
                      <p:nvPr/>
                    </p:nvPicPr>
                    <p:blipFill>
                      <a:blip r:embed="rId5"/>
                      <a:stretch>
                        <a:fillRect/>
                      </a:stretch>
                    </p:blipFill>
                    <p:spPr>
                      <a:xfrm>
                        <a:off x="9082745" y="3630576"/>
                        <a:ext cx="1846412" cy="437308"/>
                      </a:xfrm>
                      <a:prstGeom prst="rect">
                        <a:avLst/>
                      </a:prstGeom>
                    </p:spPr>
                  </p:pic>
                </p:oleObj>
              </mc:Fallback>
            </mc:AlternateContent>
          </a:graphicData>
        </a:graphic>
      </p:graphicFrame>
      <p:grpSp>
        <p:nvGrpSpPr>
          <p:cNvPr id="39" name="组合 38"/>
          <p:cNvGrpSpPr/>
          <p:nvPr/>
        </p:nvGrpSpPr>
        <p:grpSpPr>
          <a:xfrm>
            <a:off x="1199456" y="3321151"/>
            <a:ext cx="4708675" cy="2808149"/>
            <a:chOff x="1224599" y="3321151"/>
            <a:chExt cx="4708675" cy="2808149"/>
          </a:xfrm>
        </p:grpSpPr>
        <p:sp>
          <p:nvSpPr>
            <p:cNvPr id="11" name="object 11"/>
            <p:cNvSpPr/>
            <p:nvPr/>
          </p:nvSpPr>
          <p:spPr>
            <a:xfrm>
              <a:off x="2551126" y="4576758"/>
              <a:ext cx="317500" cy="76200"/>
            </a:xfrm>
            <a:custGeom>
              <a:avLst/>
              <a:gdLst/>
              <a:ahLst/>
              <a:cxnLst/>
              <a:rect l="l" t="t" r="r" b="b"/>
              <a:pathLst>
                <a:path w="317500" h="76200">
                  <a:moveTo>
                    <a:pt x="241250" y="41274"/>
                  </a:moveTo>
                  <a:lnTo>
                    <a:pt x="241250" y="76199"/>
                  </a:lnTo>
                  <a:lnTo>
                    <a:pt x="311100" y="41274"/>
                  </a:lnTo>
                  <a:lnTo>
                    <a:pt x="241250" y="41274"/>
                  </a:lnTo>
                  <a:close/>
                </a:path>
                <a:path w="317500" h="76200">
                  <a:moveTo>
                    <a:pt x="241250" y="34924"/>
                  </a:moveTo>
                  <a:lnTo>
                    <a:pt x="241250" y="41274"/>
                  </a:lnTo>
                  <a:lnTo>
                    <a:pt x="253950" y="41274"/>
                  </a:lnTo>
                  <a:lnTo>
                    <a:pt x="253950" y="34924"/>
                  </a:lnTo>
                  <a:lnTo>
                    <a:pt x="241250" y="34924"/>
                  </a:lnTo>
                  <a:close/>
                </a:path>
                <a:path w="317500" h="76200">
                  <a:moveTo>
                    <a:pt x="241250" y="0"/>
                  </a:moveTo>
                  <a:lnTo>
                    <a:pt x="241250" y="34924"/>
                  </a:lnTo>
                  <a:lnTo>
                    <a:pt x="253950" y="34924"/>
                  </a:lnTo>
                  <a:lnTo>
                    <a:pt x="253950" y="41274"/>
                  </a:lnTo>
                  <a:lnTo>
                    <a:pt x="311103" y="41273"/>
                  </a:lnTo>
                  <a:lnTo>
                    <a:pt x="317450" y="38099"/>
                  </a:lnTo>
                  <a:lnTo>
                    <a:pt x="241250" y="0"/>
                  </a:lnTo>
                  <a:close/>
                </a:path>
                <a:path w="317500" h="76200">
                  <a:moveTo>
                    <a:pt x="0" y="34923"/>
                  </a:moveTo>
                  <a:lnTo>
                    <a:pt x="0" y="41273"/>
                  </a:lnTo>
                  <a:lnTo>
                    <a:pt x="241250" y="41274"/>
                  </a:lnTo>
                  <a:lnTo>
                    <a:pt x="241250" y="34924"/>
                  </a:lnTo>
                  <a:lnTo>
                    <a:pt x="0" y="34923"/>
                  </a:lnTo>
                  <a:close/>
                </a:path>
              </a:pathLst>
            </a:custGeom>
            <a:solidFill>
              <a:srgbClr val="7F7F7F"/>
            </a:solidFill>
          </p:spPr>
          <p:txBody>
            <a:bodyPr wrap="square" lIns="0" tIns="0" rIns="0" bIns="0" rtlCol="0">
              <a:noAutofit/>
            </a:bodyPr>
            <a:lstStyle/>
            <a:p>
              <a:pPr fontAlgn="ctr"/>
              <a:endParaRPr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object 13"/>
            <p:cNvSpPr/>
            <p:nvPr/>
          </p:nvSpPr>
          <p:spPr>
            <a:xfrm>
              <a:off x="2867700" y="4411268"/>
              <a:ext cx="1299210" cy="430530"/>
            </a:xfrm>
            <a:custGeom>
              <a:avLst/>
              <a:gdLst/>
              <a:ahLst/>
              <a:cxnLst/>
              <a:rect l="l" t="t" r="r" b="b"/>
              <a:pathLst>
                <a:path w="1299210" h="430529">
                  <a:moveTo>
                    <a:pt x="0" y="215259"/>
                  </a:moveTo>
                  <a:lnTo>
                    <a:pt x="5685" y="165902"/>
                  </a:lnTo>
                  <a:lnTo>
                    <a:pt x="21879" y="120593"/>
                  </a:lnTo>
                  <a:lnTo>
                    <a:pt x="47289" y="80625"/>
                  </a:lnTo>
                  <a:lnTo>
                    <a:pt x="80625" y="47290"/>
                  </a:lnTo>
                  <a:lnTo>
                    <a:pt x="120593" y="21879"/>
                  </a:lnTo>
                  <a:lnTo>
                    <a:pt x="165902" y="5685"/>
                  </a:lnTo>
                  <a:lnTo>
                    <a:pt x="215259" y="0"/>
                  </a:lnTo>
                  <a:lnTo>
                    <a:pt x="1083779" y="0"/>
                  </a:lnTo>
                  <a:lnTo>
                    <a:pt x="1133135" y="5685"/>
                  </a:lnTo>
                  <a:lnTo>
                    <a:pt x="1178444" y="21879"/>
                  </a:lnTo>
                  <a:lnTo>
                    <a:pt x="1218412" y="47290"/>
                  </a:lnTo>
                  <a:lnTo>
                    <a:pt x="1251747" y="80625"/>
                  </a:lnTo>
                  <a:lnTo>
                    <a:pt x="1277158" y="120593"/>
                  </a:lnTo>
                  <a:lnTo>
                    <a:pt x="1293352" y="165902"/>
                  </a:lnTo>
                  <a:lnTo>
                    <a:pt x="1299038" y="215259"/>
                  </a:lnTo>
                  <a:lnTo>
                    <a:pt x="1293352" y="264616"/>
                  </a:lnTo>
                  <a:lnTo>
                    <a:pt x="1277158" y="309925"/>
                  </a:lnTo>
                  <a:lnTo>
                    <a:pt x="1251747" y="349893"/>
                  </a:lnTo>
                  <a:lnTo>
                    <a:pt x="1218412" y="383228"/>
                  </a:lnTo>
                  <a:lnTo>
                    <a:pt x="1178444" y="408639"/>
                  </a:lnTo>
                  <a:lnTo>
                    <a:pt x="1133135" y="424833"/>
                  </a:lnTo>
                  <a:lnTo>
                    <a:pt x="1083779" y="430519"/>
                  </a:lnTo>
                  <a:lnTo>
                    <a:pt x="215259" y="430519"/>
                  </a:lnTo>
                  <a:lnTo>
                    <a:pt x="165902" y="424833"/>
                  </a:lnTo>
                  <a:lnTo>
                    <a:pt x="120593" y="408639"/>
                  </a:lnTo>
                  <a:lnTo>
                    <a:pt x="80625" y="383228"/>
                  </a:lnTo>
                  <a:lnTo>
                    <a:pt x="47289" y="349893"/>
                  </a:lnTo>
                  <a:lnTo>
                    <a:pt x="21879" y="309925"/>
                  </a:lnTo>
                  <a:lnTo>
                    <a:pt x="5685" y="264616"/>
                  </a:lnTo>
                  <a:lnTo>
                    <a:pt x="0" y="215259"/>
                  </a:lnTo>
                  <a:close/>
                </a:path>
              </a:pathLst>
            </a:custGeom>
            <a:solidFill>
              <a:srgbClr val="F2F2F2"/>
            </a:solidFill>
            <a:ln w="12700">
              <a:solidFill>
                <a:srgbClr val="7F7F7F"/>
              </a:solidFill>
            </a:ln>
          </p:spPr>
          <p:txBody>
            <a:bodyPr wrap="square" lIns="0" tIns="0" rIns="0" bIns="0" rtlCol="0">
              <a:noAutofit/>
            </a:bodyPr>
            <a:lstStyle/>
            <a:p>
              <a:pPr fontAlgn="ctr"/>
              <a:endParaRPr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txBox="1"/>
            <p:nvPr/>
          </p:nvSpPr>
          <p:spPr>
            <a:xfrm>
              <a:off x="3036953" y="4431549"/>
              <a:ext cx="984885" cy="246221"/>
            </a:xfrm>
            <a:prstGeom prst="rect">
              <a:avLst/>
            </a:prstGeom>
          </p:spPr>
          <p:txBody>
            <a:bodyPr vert="horz" wrap="square" lIns="0" tIns="0" rIns="0" bIns="0" rtlCol="0">
              <a:noAutofit/>
            </a:bodyPr>
            <a:lstStyle/>
            <a:p>
              <a:pPr marL="12700" algn="ctr"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Learning algorithm</a:t>
              </a:r>
            </a:p>
          </p:txBody>
        </p:sp>
        <p:grpSp>
          <p:nvGrpSpPr>
            <p:cNvPr id="36" name="组合 35"/>
            <p:cNvGrpSpPr/>
            <p:nvPr/>
          </p:nvGrpSpPr>
          <p:grpSpPr>
            <a:xfrm>
              <a:off x="4514280" y="4385049"/>
              <a:ext cx="874394" cy="430530"/>
              <a:chOff x="5182375" y="3777133"/>
              <a:chExt cx="874394" cy="430530"/>
            </a:xfrm>
            <a:solidFill>
              <a:srgbClr val="7F7F7F"/>
            </a:solidFill>
          </p:grpSpPr>
          <p:sp>
            <p:nvSpPr>
              <p:cNvPr id="16" name="object 16"/>
              <p:cNvSpPr/>
              <p:nvPr/>
            </p:nvSpPr>
            <p:spPr>
              <a:xfrm>
                <a:off x="5182375" y="3777133"/>
                <a:ext cx="874394" cy="430530"/>
              </a:xfrm>
              <a:custGeom>
                <a:avLst/>
                <a:gdLst/>
                <a:ahLst/>
                <a:cxnLst/>
                <a:rect l="l" t="t" r="r" b="b"/>
                <a:pathLst>
                  <a:path w="874395" h="430529">
                    <a:moveTo>
                      <a:pt x="0" y="215260"/>
                    </a:moveTo>
                    <a:lnTo>
                      <a:pt x="5685" y="165902"/>
                    </a:lnTo>
                    <a:lnTo>
                      <a:pt x="21879" y="120594"/>
                    </a:lnTo>
                    <a:lnTo>
                      <a:pt x="47290" y="80625"/>
                    </a:lnTo>
                    <a:lnTo>
                      <a:pt x="80625" y="47290"/>
                    </a:lnTo>
                    <a:lnTo>
                      <a:pt x="120593" y="21879"/>
                    </a:lnTo>
                    <a:lnTo>
                      <a:pt x="165902" y="5685"/>
                    </a:lnTo>
                    <a:lnTo>
                      <a:pt x="215259" y="0"/>
                    </a:lnTo>
                    <a:lnTo>
                      <a:pt x="658608" y="0"/>
                    </a:lnTo>
                    <a:lnTo>
                      <a:pt x="707965" y="5685"/>
                    </a:lnTo>
                    <a:lnTo>
                      <a:pt x="753274" y="21879"/>
                    </a:lnTo>
                    <a:lnTo>
                      <a:pt x="793242" y="47290"/>
                    </a:lnTo>
                    <a:lnTo>
                      <a:pt x="826577" y="80625"/>
                    </a:lnTo>
                    <a:lnTo>
                      <a:pt x="851988" y="120594"/>
                    </a:lnTo>
                    <a:lnTo>
                      <a:pt x="868182" y="165902"/>
                    </a:lnTo>
                    <a:lnTo>
                      <a:pt x="873867" y="215260"/>
                    </a:lnTo>
                    <a:lnTo>
                      <a:pt x="868181" y="264617"/>
                    </a:lnTo>
                    <a:lnTo>
                      <a:pt x="851987" y="309925"/>
                    </a:lnTo>
                    <a:lnTo>
                      <a:pt x="826576" y="349894"/>
                    </a:lnTo>
                    <a:lnTo>
                      <a:pt x="793241" y="383229"/>
                    </a:lnTo>
                    <a:lnTo>
                      <a:pt x="753273" y="408640"/>
                    </a:lnTo>
                    <a:lnTo>
                      <a:pt x="707964" y="424834"/>
                    </a:lnTo>
                    <a:lnTo>
                      <a:pt x="658607" y="430520"/>
                    </a:lnTo>
                    <a:lnTo>
                      <a:pt x="215259" y="430519"/>
                    </a:lnTo>
                    <a:lnTo>
                      <a:pt x="165902" y="424833"/>
                    </a:lnTo>
                    <a:lnTo>
                      <a:pt x="120593" y="408639"/>
                    </a:lnTo>
                    <a:lnTo>
                      <a:pt x="80625" y="383228"/>
                    </a:lnTo>
                    <a:lnTo>
                      <a:pt x="47290" y="349893"/>
                    </a:lnTo>
                    <a:lnTo>
                      <a:pt x="21879" y="309924"/>
                    </a:lnTo>
                    <a:lnTo>
                      <a:pt x="5685" y="264616"/>
                    </a:lnTo>
                    <a:lnTo>
                      <a:pt x="0" y="215259"/>
                    </a:lnTo>
                    <a:close/>
                  </a:path>
                </a:pathLst>
              </a:custGeom>
              <a:grpFill/>
              <a:ln w="12700">
                <a:solidFill>
                  <a:srgbClr val="7F7F7F"/>
                </a:solidFill>
              </a:ln>
            </p:spPr>
            <p:txBody>
              <a:bodyPr wrap="square" lIns="0" tIns="0" rIns="0" bIns="0" rtlCol="0">
                <a:noAutofit/>
              </a:bodyPr>
              <a:lstStyle/>
              <a:p>
                <a:pPr fontAlgn="ctr"/>
                <a:endParaRPr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txBox="1"/>
              <p:nvPr/>
            </p:nvSpPr>
            <p:spPr>
              <a:xfrm>
                <a:off x="5344255" y="3881671"/>
                <a:ext cx="572135" cy="246221"/>
              </a:xfrm>
              <a:prstGeom prst="rect">
                <a:avLst/>
              </a:prstGeom>
              <a:grpFill/>
            </p:spPr>
            <p:txBody>
              <a:bodyPr vert="horz" wrap="square" lIns="0" tIns="0" rIns="0" bIns="0" rtlCol="0">
                <a:noAutofit/>
              </a:bodyPr>
              <a:lstStyle/>
              <a:p>
                <a:pPr marL="635" algn="ctr" fontAlgn="ctr"/>
                <a:r>
                  <a:rPr lang="en-US" sz="1200" dirty="0">
                    <a:solidFill>
                      <a:srgbClr val="FFFFFF"/>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h(x)</a:t>
                </a:r>
              </a:p>
            </p:txBody>
          </p:sp>
        </p:grpSp>
        <p:sp>
          <p:nvSpPr>
            <p:cNvPr id="18" name="object 18"/>
            <p:cNvSpPr/>
            <p:nvPr/>
          </p:nvSpPr>
          <p:spPr>
            <a:xfrm>
              <a:off x="4166912" y="4576758"/>
              <a:ext cx="343890" cy="76200"/>
            </a:xfrm>
            <a:custGeom>
              <a:avLst/>
              <a:gdLst/>
              <a:ahLst/>
              <a:cxnLst/>
              <a:rect l="l" t="t" r="r" b="b"/>
              <a:pathLst>
                <a:path w="410845" h="76200">
                  <a:moveTo>
                    <a:pt x="334337" y="41274"/>
                  </a:moveTo>
                  <a:lnTo>
                    <a:pt x="334337" y="76199"/>
                  </a:lnTo>
                  <a:lnTo>
                    <a:pt x="404187" y="41274"/>
                  </a:lnTo>
                  <a:lnTo>
                    <a:pt x="334337" y="41274"/>
                  </a:lnTo>
                  <a:close/>
                </a:path>
                <a:path w="410845" h="76200">
                  <a:moveTo>
                    <a:pt x="334337" y="34924"/>
                  </a:moveTo>
                  <a:lnTo>
                    <a:pt x="334337" y="41274"/>
                  </a:lnTo>
                  <a:lnTo>
                    <a:pt x="347037" y="41274"/>
                  </a:lnTo>
                  <a:lnTo>
                    <a:pt x="347037" y="34924"/>
                  </a:lnTo>
                  <a:lnTo>
                    <a:pt x="334337" y="34924"/>
                  </a:lnTo>
                  <a:close/>
                </a:path>
                <a:path w="410845" h="76200">
                  <a:moveTo>
                    <a:pt x="334337" y="0"/>
                  </a:moveTo>
                  <a:lnTo>
                    <a:pt x="334337" y="34924"/>
                  </a:lnTo>
                  <a:lnTo>
                    <a:pt x="347037" y="34924"/>
                  </a:lnTo>
                  <a:lnTo>
                    <a:pt x="347037" y="41274"/>
                  </a:lnTo>
                  <a:lnTo>
                    <a:pt x="404190" y="41273"/>
                  </a:lnTo>
                  <a:lnTo>
                    <a:pt x="410537" y="38099"/>
                  </a:lnTo>
                  <a:lnTo>
                    <a:pt x="334337" y="0"/>
                  </a:lnTo>
                  <a:close/>
                </a:path>
                <a:path w="410845" h="76200">
                  <a:moveTo>
                    <a:pt x="0" y="34923"/>
                  </a:moveTo>
                  <a:lnTo>
                    <a:pt x="0" y="41273"/>
                  </a:lnTo>
                  <a:lnTo>
                    <a:pt x="334337" y="41274"/>
                  </a:lnTo>
                  <a:lnTo>
                    <a:pt x="334337" y="34924"/>
                  </a:lnTo>
                  <a:lnTo>
                    <a:pt x="0" y="34923"/>
                  </a:lnTo>
                  <a:close/>
                </a:path>
              </a:pathLst>
            </a:custGeom>
            <a:solidFill>
              <a:srgbClr val="7F7F7F"/>
            </a:solidFill>
          </p:spPr>
          <p:txBody>
            <a:bodyPr wrap="square" lIns="0" tIns="0" rIns="0" bIns="0" rtlCol="0">
              <a:noAutofit/>
            </a:bodyPr>
            <a:lstStyle/>
            <a:p>
              <a:pPr fontAlgn="ctr"/>
              <a:endParaRPr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nvSpPr>
          <p:spPr>
            <a:xfrm>
              <a:off x="4936639" y="4017945"/>
              <a:ext cx="52937" cy="378797"/>
            </a:xfrm>
            <a:custGeom>
              <a:avLst/>
              <a:gdLst/>
              <a:ahLst/>
              <a:cxnLst/>
              <a:rect l="l" t="t" r="r" b="b"/>
              <a:pathLst>
                <a:path w="76200" h="377189">
                  <a:moveTo>
                    <a:pt x="34925" y="300634"/>
                  </a:moveTo>
                  <a:lnTo>
                    <a:pt x="0" y="300634"/>
                  </a:lnTo>
                  <a:lnTo>
                    <a:pt x="38100" y="376834"/>
                  </a:lnTo>
                  <a:lnTo>
                    <a:pt x="69850" y="313334"/>
                  </a:lnTo>
                  <a:lnTo>
                    <a:pt x="34925" y="313334"/>
                  </a:lnTo>
                  <a:lnTo>
                    <a:pt x="34925" y="300634"/>
                  </a:lnTo>
                  <a:close/>
                </a:path>
                <a:path w="76200" h="377189">
                  <a:moveTo>
                    <a:pt x="41276" y="0"/>
                  </a:moveTo>
                  <a:lnTo>
                    <a:pt x="34926" y="0"/>
                  </a:lnTo>
                  <a:lnTo>
                    <a:pt x="34925" y="313334"/>
                  </a:lnTo>
                  <a:lnTo>
                    <a:pt x="41275" y="313334"/>
                  </a:lnTo>
                  <a:lnTo>
                    <a:pt x="41276" y="0"/>
                  </a:lnTo>
                  <a:close/>
                </a:path>
                <a:path w="76200" h="377189">
                  <a:moveTo>
                    <a:pt x="76200" y="300634"/>
                  </a:moveTo>
                  <a:lnTo>
                    <a:pt x="41275" y="300634"/>
                  </a:lnTo>
                  <a:lnTo>
                    <a:pt x="41275" y="313334"/>
                  </a:lnTo>
                  <a:lnTo>
                    <a:pt x="69850" y="313334"/>
                  </a:lnTo>
                  <a:lnTo>
                    <a:pt x="76200" y="300634"/>
                  </a:lnTo>
                  <a:close/>
                </a:path>
              </a:pathLst>
            </a:custGeom>
            <a:solidFill>
              <a:srgbClr val="7F7F7F"/>
            </a:solidFill>
          </p:spPr>
          <p:txBody>
            <a:bodyPr wrap="square" lIns="0" tIns="0" rIns="0" bIns="0" rtlCol="0">
              <a:noAutofit/>
            </a:bodyPr>
            <a:lstStyle/>
            <a:p>
              <a:pPr fontAlgn="ctr"/>
              <a:endParaRPr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txBox="1"/>
            <p:nvPr/>
          </p:nvSpPr>
          <p:spPr>
            <a:xfrm>
              <a:off x="5097297" y="4959507"/>
              <a:ext cx="566655" cy="246221"/>
            </a:xfrm>
            <a:prstGeom prst="rect">
              <a:avLst/>
            </a:prstGeom>
          </p:spPr>
          <p:txBody>
            <a:bodyPr vert="horz" wrap="square" lIns="0" tIns="0" rIns="0" bIns="0" rtlCol="0">
              <a:noAutofit/>
            </a:bodyPr>
            <a:lstStyle/>
            <a:p>
              <a:pPr marL="12700"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Output</a:t>
              </a:r>
            </a:p>
          </p:txBody>
        </p:sp>
        <p:sp>
          <p:nvSpPr>
            <p:cNvPr id="21" name="object 21"/>
            <p:cNvSpPr/>
            <p:nvPr/>
          </p:nvSpPr>
          <p:spPr>
            <a:xfrm>
              <a:off x="4928618" y="4818949"/>
              <a:ext cx="45719" cy="756353"/>
            </a:xfrm>
            <a:custGeom>
              <a:avLst/>
              <a:gdLst/>
              <a:ahLst/>
              <a:cxnLst/>
              <a:rect l="l" t="t" r="r" b="b"/>
              <a:pathLst>
                <a:path w="76200" h="377189">
                  <a:moveTo>
                    <a:pt x="34925" y="300634"/>
                  </a:moveTo>
                  <a:lnTo>
                    <a:pt x="0" y="300634"/>
                  </a:lnTo>
                  <a:lnTo>
                    <a:pt x="38100" y="376834"/>
                  </a:lnTo>
                  <a:lnTo>
                    <a:pt x="69850" y="313334"/>
                  </a:lnTo>
                  <a:lnTo>
                    <a:pt x="34925" y="313334"/>
                  </a:lnTo>
                  <a:lnTo>
                    <a:pt x="34925" y="300634"/>
                  </a:lnTo>
                  <a:close/>
                </a:path>
                <a:path w="76200" h="377189">
                  <a:moveTo>
                    <a:pt x="41276" y="0"/>
                  </a:moveTo>
                  <a:lnTo>
                    <a:pt x="34926" y="0"/>
                  </a:lnTo>
                  <a:lnTo>
                    <a:pt x="34925" y="313334"/>
                  </a:lnTo>
                  <a:lnTo>
                    <a:pt x="41275" y="313334"/>
                  </a:lnTo>
                  <a:lnTo>
                    <a:pt x="41276" y="0"/>
                  </a:lnTo>
                  <a:close/>
                </a:path>
                <a:path w="76200" h="377189">
                  <a:moveTo>
                    <a:pt x="76200" y="300634"/>
                  </a:moveTo>
                  <a:lnTo>
                    <a:pt x="41275" y="300634"/>
                  </a:lnTo>
                  <a:lnTo>
                    <a:pt x="41275" y="313334"/>
                  </a:lnTo>
                  <a:lnTo>
                    <a:pt x="69850" y="313334"/>
                  </a:lnTo>
                  <a:lnTo>
                    <a:pt x="76200" y="300634"/>
                  </a:lnTo>
                  <a:close/>
                </a:path>
              </a:pathLst>
            </a:custGeom>
            <a:solidFill>
              <a:srgbClr val="7F7F7F"/>
            </a:solidFill>
          </p:spPr>
          <p:txBody>
            <a:bodyPr wrap="square" lIns="0" tIns="0" rIns="0" bIns="0" rtlCol="0">
              <a:noAutofit/>
            </a:bodyPr>
            <a:lstStyle/>
            <a:p>
              <a:pPr fontAlgn="ctr"/>
              <a:endParaRPr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22"/>
            <p:cNvSpPr txBox="1"/>
            <p:nvPr/>
          </p:nvSpPr>
          <p:spPr>
            <a:xfrm>
              <a:off x="4110216" y="3321151"/>
              <a:ext cx="1823058" cy="553998"/>
            </a:xfrm>
            <a:prstGeom prst="rect">
              <a:avLst/>
            </a:prstGeom>
            <a:ln>
              <a:solidFill>
                <a:schemeClr val="tx1"/>
              </a:solidFill>
              <a:prstDash val="dash"/>
            </a:ln>
          </p:spPr>
          <p:txBody>
            <a:bodyPr vert="horz" wrap="square" lIns="0" tIns="0" rIns="0" bIns="0" rtlCol="0">
              <a:noAutofit/>
            </a:bodyPr>
            <a:lstStyle/>
            <a:p>
              <a:pPr marL="1905" algn="ctr" fontAlgn="ctr"/>
              <a:r>
                <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x</a:t>
              </a:r>
            </a:p>
            <a:p>
              <a:pPr algn="ctr" fontAlgn="ctr"/>
              <a:r>
                <a:rPr lang="en-US" sz="14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Feature: </a:t>
              </a:r>
              <a:r>
                <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p:txBody>
        </p:sp>
        <p:sp>
          <p:nvSpPr>
            <p:cNvPr id="33" name="object 13"/>
            <p:cNvSpPr/>
            <p:nvPr/>
          </p:nvSpPr>
          <p:spPr>
            <a:xfrm>
              <a:off x="1224599" y="4391005"/>
              <a:ext cx="1299210" cy="430530"/>
            </a:xfrm>
            <a:custGeom>
              <a:avLst/>
              <a:gdLst/>
              <a:ahLst/>
              <a:cxnLst/>
              <a:rect l="l" t="t" r="r" b="b"/>
              <a:pathLst>
                <a:path w="1299210" h="430529">
                  <a:moveTo>
                    <a:pt x="0" y="215259"/>
                  </a:moveTo>
                  <a:lnTo>
                    <a:pt x="5685" y="165902"/>
                  </a:lnTo>
                  <a:lnTo>
                    <a:pt x="21879" y="120593"/>
                  </a:lnTo>
                  <a:lnTo>
                    <a:pt x="47289" y="80625"/>
                  </a:lnTo>
                  <a:lnTo>
                    <a:pt x="80625" y="47290"/>
                  </a:lnTo>
                  <a:lnTo>
                    <a:pt x="120593" y="21879"/>
                  </a:lnTo>
                  <a:lnTo>
                    <a:pt x="165902" y="5685"/>
                  </a:lnTo>
                  <a:lnTo>
                    <a:pt x="215259" y="0"/>
                  </a:lnTo>
                  <a:lnTo>
                    <a:pt x="1083779" y="0"/>
                  </a:lnTo>
                  <a:lnTo>
                    <a:pt x="1133135" y="5685"/>
                  </a:lnTo>
                  <a:lnTo>
                    <a:pt x="1178444" y="21879"/>
                  </a:lnTo>
                  <a:lnTo>
                    <a:pt x="1218412" y="47290"/>
                  </a:lnTo>
                  <a:lnTo>
                    <a:pt x="1251747" y="80625"/>
                  </a:lnTo>
                  <a:lnTo>
                    <a:pt x="1277158" y="120593"/>
                  </a:lnTo>
                  <a:lnTo>
                    <a:pt x="1293352" y="165902"/>
                  </a:lnTo>
                  <a:lnTo>
                    <a:pt x="1299038" y="215259"/>
                  </a:lnTo>
                  <a:lnTo>
                    <a:pt x="1293352" y="264616"/>
                  </a:lnTo>
                  <a:lnTo>
                    <a:pt x="1277158" y="309925"/>
                  </a:lnTo>
                  <a:lnTo>
                    <a:pt x="1251747" y="349893"/>
                  </a:lnTo>
                  <a:lnTo>
                    <a:pt x="1218412" y="383228"/>
                  </a:lnTo>
                  <a:lnTo>
                    <a:pt x="1178444" y="408639"/>
                  </a:lnTo>
                  <a:lnTo>
                    <a:pt x="1133135" y="424833"/>
                  </a:lnTo>
                  <a:lnTo>
                    <a:pt x="1083779" y="430519"/>
                  </a:lnTo>
                  <a:lnTo>
                    <a:pt x="215259" y="430519"/>
                  </a:lnTo>
                  <a:lnTo>
                    <a:pt x="165902" y="424833"/>
                  </a:lnTo>
                  <a:lnTo>
                    <a:pt x="120593" y="408639"/>
                  </a:lnTo>
                  <a:lnTo>
                    <a:pt x="80625" y="383228"/>
                  </a:lnTo>
                  <a:lnTo>
                    <a:pt x="47289" y="349893"/>
                  </a:lnTo>
                  <a:lnTo>
                    <a:pt x="21879" y="309925"/>
                  </a:lnTo>
                  <a:lnTo>
                    <a:pt x="5685" y="264616"/>
                  </a:lnTo>
                  <a:lnTo>
                    <a:pt x="0" y="215259"/>
                  </a:lnTo>
                  <a:close/>
                </a:path>
              </a:pathLst>
            </a:custGeom>
            <a:solidFill>
              <a:srgbClr val="F2F2F2"/>
            </a:solidFill>
            <a:ln w="12700">
              <a:solidFill>
                <a:srgbClr val="7F7F7F"/>
              </a:solidFill>
            </a:ln>
          </p:spPr>
          <p:txBody>
            <a:bodyPr wrap="square" lIns="0" tIns="0" rIns="0" bIns="0" rtlCol="0">
              <a:noAutofit/>
            </a:bodyPr>
            <a:lstStyle/>
            <a:p>
              <a:pPr fontAlgn="ctr"/>
              <a:endParaRPr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object 14"/>
            <p:cNvSpPr txBox="1"/>
            <p:nvPr/>
          </p:nvSpPr>
          <p:spPr>
            <a:xfrm>
              <a:off x="1373300" y="4493437"/>
              <a:ext cx="984885" cy="246221"/>
            </a:xfrm>
            <a:prstGeom prst="rect">
              <a:avLst/>
            </a:prstGeom>
          </p:spPr>
          <p:txBody>
            <a:bodyPr vert="horz" wrap="square" lIns="0" tIns="0" rIns="0" bIns="0" rtlCol="0">
              <a:noAutofit/>
            </a:bodyPr>
            <a:lstStyle/>
            <a:p>
              <a:pPr marL="12700" algn="ctr"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Dataset</a:t>
              </a:r>
            </a:p>
          </p:txBody>
        </p:sp>
        <p:sp>
          <p:nvSpPr>
            <p:cNvPr id="37" name="object 20"/>
            <p:cNvSpPr txBox="1"/>
            <p:nvPr/>
          </p:nvSpPr>
          <p:spPr>
            <a:xfrm>
              <a:off x="5021746" y="4084256"/>
              <a:ext cx="566655" cy="246221"/>
            </a:xfrm>
            <a:prstGeom prst="rect">
              <a:avLst/>
            </a:prstGeom>
          </p:spPr>
          <p:txBody>
            <a:bodyPr vert="horz" wrap="square" lIns="0" tIns="0" rIns="0" bIns="0" rtlCol="0">
              <a:noAutofit/>
            </a:bodyPr>
            <a:lstStyle/>
            <a:p>
              <a:pPr marL="12700" fontAlgn="ctr">
                <a:lnSpc>
                  <a:spcPct val="100000"/>
                </a:lnSpc>
              </a:pPr>
              <a:r>
                <a:rPr lang="en-US" sz="12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Input</a:t>
              </a:r>
            </a:p>
          </p:txBody>
        </p:sp>
        <p:sp>
          <p:nvSpPr>
            <p:cNvPr id="38" name="object 22"/>
            <p:cNvSpPr txBox="1"/>
            <p:nvPr/>
          </p:nvSpPr>
          <p:spPr>
            <a:xfrm>
              <a:off x="4084043" y="5575302"/>
              <a:ext cx="1823058" cy="553998"/>
            </a:xfrm>
            <a:prstGeom prst="rect">
              <a:avLst/>
            </a:prstGeom>
            <a:ln>
              <a:solidFill>
                <a:schemeClr val="tx1"/>
              </a:solidFill>
              <a:prstDash val="dash"/>
            </a:ln>
          </p:spPr>
          <p:txBody>
            <a:bodyPr vert="horz" wrap="square" lIns="0" tIns="0" rIns="0" bIns="0" rtlCol="0">
              <a:noAutofit/>
            </a:bodyPr>
            <a:lstStyle/>
            <a:p>
              <a:pPr marL="1905" algn="ctr" fontAlgn="ct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a:t>
              </a:r>
            </a:p>
            <a:p>
              <a:pPr algn="ctr" fontAlgn="ctr"/>
              <a:r>
                <a:rPr lang="en-US" sz="14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Label: </a:t>
              </a:r>
              <a:r>
                <a:rPr lang="en-US" sz="14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p:txBody>
        </p:sp>
      </p:grpSp>
    </p:spTree>
    <p:extLst>
      <p:ext uri="{BB962C8B-B14F-4D97-AF65-F5344CB8AC3E}">
        <p14:creationId xmlns:p14="http://schemas.microsoft.com/office/powerpoint/2010/main" val="43182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001215" y="3127906"/>
            <a:ext cx="4422244" cy="2721694"/>
            <a:chOff x="1279491" y="3047312"/>
            <a:chExt cx="4422244" cy="2721694"/>
          </a:xfrm>
        </p:grpSpPr>
        <p:sp>
          <p:nvSpPr>
            <p:cNvPr id="2" name="object 2"/>
            <p:cNvSpPr/>
            <p:nvPr/>
          </p:nvSpPr>
          <p:spPr>
            <a:xfrm>
              <a:off x="1350838" y="3047312"/>
              <a:ext cx="4350897" cy="2720098"/>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文本框 23"/>
            <p:cNvSpPr txBox="1"/>
            <p:nvPr/>
          </p:nvSpPr>
          <p:spPr bwMode="auto">
            <a:xfrm>
              <a:off x="1279491" y="4046340"/>
              <a:ext cx="226975" cy="455693"/>
            </a:xfrm>
            <a:prstGeom prst="rect">
              <a:avLst/>
            </a:prstGeom>
            <a:solidFill>
              <a:schemeClr val="bg1"/>
            </a:solidFill>
            <a:ln w="9525">
              <a:noFill/>
              <a:miter lim="800000"/>
              <a:headEnd/>
              <a:tailEnd/>
            </a:ln>
          </p:spPr>
          <p:txBody>
            <a:bodyPr vert="vert270"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p:txBody>
        </p:sp>
        <p:sp>
          <p:nvSpPr>
            <p:cNvPr id="25" name="文本框 24"/>
            <p:cNvSpPr txBox="1"/>
            <p:nvPr/>
          </p:nvSpPr>
          <p:spPr bwMode="auto">
            <a:xfrm>
              <a:off x="2932559" y="5524017"/>
              <a:ext cx="1358330" cy="244989"/>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p:txBody>
        </p:sp>
      </p:grpSp>
      <p:sp>
        <p:nvSpPr>
          <p:cNvPr id="3" name="object 3"/>
          <p:cNvSpPr/>
          <p:nvPr/>
        </p:nvSpPr>
        <p:spPr>
          <a:xfrm>
            <a:off x="6833930" y="3127906"/>
            <a:ext cx="4187952" cy="2654808"/>
          </a:xfrm>
          <a:prstGeom prst="rect">
            <a:avLst/>
          </a:prstGeom>
          <a:blipFill>
            <a:blip r:embed="rId4"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 name="object 4"/>
          <p:cNvSpPr txBox="1">
            <a:spLocks noGrp="1"/>
          </p:cNvSpPr>
          <p:nvPr>
            <p:ph type="title"/>
          </p:nvPr>
        </p:nvSpPr>
        <p:spPr/>
        <p:txBody>
          <a:bodyPr wrap="square">
            <a:noAutofit/>
          </a:bodyPr>
          <a:lstStyle/>
          <a:p>
            <a:r>
              <a:rPr lang="en-US">
                <a:sym typeface="Huawei Sans" panose="020C0503030203020204" pitchFamily="34" charset="0"/>
              </a:rPr>
              <a:t>Goal of Linear Regression</a:t>
            </a:r>
          </a:p>
        </p:txBody>
      </p:sp>
      <mc:AlternateContent xmlns:mc="http://schemas.openxmlformats.org/markup-compatibility/2006" xmlns:a14="http://schemas.microsoft.com/office/drawing/2010/main">
        <mc:Choice Requires="a14">
          <p:sp>
            <p:nvSpPr>
              <p:cNvPr id="18" name="文本占位符 17"/>
              <p:cNvSpPr>
                <a:spLocks noGrp="1"/>
              </p:cNvSpPr>
              <p:nvPr>
                <p:ph type="body" sz="quarter" idx="10"/>
              </p:nvPr>
            </p:nvSpPr>
            <p:spPr>
              <a:xfrm>
                <a:off x="731838" y="1052514"/>
                <a:ext cx="10728326" cy="1560354"/>
              </a:xfrm>
            </p:spPr>
            <p:txBody>
              <a:bodyPr wrap="square">
                <a:noAutofit/>
              </a:bodyPr>
              <a:lstStyle/>
              <a:p>
                <a:r>
                  <a:rPr lang="en-US" sz="2000" dirty="0">
                    <a:sym typeface="Huawei Sans" panose="020C0503030203020204" pitchFamily="34" charset="0"/>
                  </a:rPr>
                  <a:t>Linear regression aims to find a straight line that best fits the dataset.</a:t>
                </a:r>
              </a:p>
              <a:p>
                <a:r>
                  <a:rPr lang="en-US" sz="2000" dirty="0">
                    <a:sym typeface="Huawei Sans" panose="020C0503030203020204" pitchFamily="34" charset="0"/>
                  </a:rPr>
                  <a:t>Linear regression is a parameter-based model. Here, we need learning parameters </a:t>
                </a:r>
                <a14:m>
                  <m:oMath xmlns:m="http://schemas.openxmlformats.org/officeDocument/2006/math">
                    <m:sSub>
                      <m:sSubPr>
                        <m:ctrlPr>
                          <a:rPr lang="en-US" altLang="zh-CN" sz="2000" b="0" i="1" smtClean="0">
                            <a:latin typeface="Cambria Math" panose="02040503050406030204" pitchFamily="18" charset="0"/>
                            <a:sym typeface="Huawei Sans" panose="020C0503030203020204" pitchFamily="34" charset="0"/>
                          </a:rPr>
                        </m:ctrlPr>
                      </m:sSubPr>
                      <m:e>
                        <m:r>
                          <a:rPr lang="en-US" altLang="zh-CN" sz="2000" b="0" i="1" smtClean="0">
                            <a:latin typeface="Cambria Math" panose="02040503050406030204" pitchFamily="18" charset="0"/>
                            <a:sym typeface="Huawei Sans" panose="020C0503030203020204" pitchFamily="34" charset="0"/>
                          </a:rPr>
                          <m:t>𝑤</m:t>
                        </m:r>
                      </m:e>
                      <m:sub>
                        <m:r>
                          <a:rPr lang="en-US" altLang="zh-CN" sz="2000" b="0" i="1" smtClean="0">
                            <a:latin typeface="Cambria Math" panose="02040503050406030204" pitchFamily="18" charset="0"/>
                            <a:sym typeface="Huawei Sans" panose="020C0503030203020204" pitchFamily="34" charset="0"/>
                          </a:rPr>
                          <m:t>0</m:t>
                        </m:r>
                      </m:sub>
                    </m:sSub>
                  </m:oMath>
                </a14:m>
                <a:r>
                  <a:rPr lang="en-US" sz="2000" dirty="0">
                    <a:sym typeface="Huawei Sans" panose="020C0503030203020204" pitchFamily="34" charset="0"/>
                  </a:rPr>
                  <a:t> and </a:t>
                </a:r>
                <a14:m>
                  <m:oMath xmlns:m="http://schemas.openxmlformats.org/officeDocument/2006/math">
                    <m:sSub>
                      <m:sSubPr>
                        <m:ctrlPr>
                          <a:rPr lang="en-US" altLang="zh-CN" sz="2000" i="1">
                            <a:latin typeface="Cambria Math" panose="02040503050406030204" pitchFamily="18" charset="0"/>
                            <a:sym typeface="Huawei Sans" panose="020C0503030203020204" pitchFamily="34" charset="0"/>
                          </a:rPr>
                        </m:ctrlPr>
                      </m:sSubPr>
                      <m:e>
                        <m:r>
                          <a:rPr lang="en-US" altLang="zh-CN" sz="2000" i="1">
                            <a:latin typeface="Cambria Math" panose="02040503050406030204" pitchFamily="18" charset="0"/>
                            <a:sym typeface="Huawei Sans" panose="020C0503030203020204" pitchFamily="34" charset="0"/>
                          </a:rPr>
                          <m:t>𝑤</m:t>
                        </m:r>
                      </m:e>
                      <m:sub>
                        <m:r>
                          <a:rPr lang="en-US" altLang="zh-CN" sz="2000" b="0" i="1" smtClean="0">
                            <a:latin typeface="Cambria Math" panose="02040503050406030204" pitchFamily="18" charset="0"/>
                            <a:sym typeface="Huawei Sans" panose="020C0503030203020204" pitchFamily="34" charset="0"/>
                          </a:rPr>
                          <m:t>1</m:t>
                        </m:r>
                      </m:sub>
                    </m:sSub>
                  </m:oMath>
                </a14:m>
                <a:r>
                  <a:rPr lang="en-US" sz="2000" dirty="0">
                    <a:sym typeface="Huawei Sans" panose="020C0503030203020204" pitchFamily="34" charset="0"/>
                  </a:rPr>
                  <a:t>. When these two parameters are found, the best model appears.</a:t>
                </a:r>
              </a:p>
            </p:txBody>
          </p:sp>
        </mc:Choice>
        <mc:Fallback xmlns="">
          <p:sp>
            <p:nvSpPr>
              <p:cNvPr id="18" name="文本占位符 17"/>
              <p:cNvSpPr>
                <a:spLocks noGrp="1" noRot="1" noChangeAspect="1" noMove="1" noResize="1" noEditPoints="1" noAdjustHandles="1" noChangeArrowheads="1" noChangeShapeType="1" noTextEdit="1"/>
              </p:cNvSpPr>
              <p:nvPr>
                <p:ph type="body" sz="quarter" idx="10"/>
              </p:nvPr>
            </p:nvSpPr>
            <p:spPr>
              <a:xfrm>
                <a:off x="731838" y="1052514"/>
                <a:ext cx="10728326" cy="1560354"/>
              </a:xfrm>
              <a:blipFill rotWithShape="0">
                <a:blip r:embed="rId6"/>
                <a:stretch>
                  <a:fillRect l="-227" r="-625"/>
                </a:stretch>
              </a:blipFill>
            </p:spPr>
            <p:txBody>
              <a:bodyPr/>
              <a:lstStyle/>
              <a:p>
                <a:r>
                  <a:rPr lang="en-US">
                    <a:noFill/>
                  </a:rPr>
                  <a:t> </a:t>
                </a:r>
              </a:p>
            </p:txBody>
          </p:sp>
        </mc:Fallback>
      </mc:AlternateContent>
      <p:sp>
        <p:nvSpPr>
          <p:cNvPr id="6" name="object 6"/>
          <p:cNvSpPr/>
          <p:nvPr/>
        </p:nvSpPr>
        <p:spPr>
          <a:xfrm>
            <a:off x="5538469" y="3757728"/>
            <a:ext cx="492774" cy="253565"/>
          </a:xfrm>
          <a:custGeom>
            <a:avLst/>
            <a:gdLst/>
            <a:ahLst/>
            <a:cxnLst/>
            <a:rect l="l" t="t" r="r" b="b"/>
            <a:pathLst>
              <a:path w="335279" h="292735">
                <a:moveTo>
                  <a:pt x="188868" y="0"/>
                </a:moveTo>
                <a:lnTo>
                  <a:pt x="188868" y="73077"/>
                </a:lnTo>
                <a:lnTo>
                  <a:pt x="0" y="73077"/>
                </a:lnTo>
                <a:lnTo>
                  <a:pt x="73077" y="146154"/>
                </a:lnTo>
                <a:lnTo>
                  <a:pt x="0" y="219231"/>
                </a:lnTo>
                <a:lnTo>
                  <a:pt x="188868" y="219231"/>
                </a:lnTo>
                <a:lnTo>
                  <a:pt x="188868" y="292308"/>
                </a:lnTo>
                <a:lnTo>
                  <a:pt x="335022" y="146154"/>
                </a:lnTo>
                <a:lnTo>
                  <a:pt x="188868" y="0"/>
                </a:lnTo>
                <a:close/>
              </a:path>
            </a:pathLst>
          </a:custGeom>
          <a:solidFill>
            <a:srgbClr val="7F7F7F"/>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p:nvPr/>
        </p:nvSpPr>
        <p:spPr>
          <a:xfrm>
            <a:off x="7504057" y="4086281"/>
            <a:ext cx="2356485" cy="1254125"/>
          </a:xfrm>
          <a:custGeom>
            <a:avLst/>
            <a:gdLst/>
            <a:ahLst/>
            <a:cxnLst/>
            <a:rect l="l" t="t" r="r" b="b"/>
            <a:pathLst>
              <a:path w="2356484" h="1254125">
                <a:moveTo>
                  <a:pt x="0" y="1253765"/>
                </a:moveTo>
                <a:lnTo>
                  <a:pt x="2356301" y="0"/>
                </a:lnTo>
              </a:path>
            </a:pathLst>
          </a:custGeom>
          <a:ln w="12700">
            <a:solidFill>
              <a:srgbClr val="548235"/>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8"/>
          <p:cNvSpPr/>
          <p:nvPr/>
        </p:nvSpPr>
        <p:spPr>
          <a:xfrm>
            <a:off x="7504057" y="4480024"/>
            <a:ext cx="2552065" cy="360680"/>
          </a:xfrm>
          <a:custGeom>
            <a:avLst/>
            <a:gdLst/>
            <a:ahLst/>
            <a:cxnLst/>
            <a:rect l="l" t="t" r="r" b="b"/>
            <a:pathLst>
              <a:path w="2552065" h="360679">
                <a:moveTo>
                  <a:pt x="0" y="360400"/>
                </a:moveTo>
                <a:lnTo>
                  <a:pt x="2551774" y="0"/>
                </a:lnTo>
              </a:path>
            </a:pathLst>
          </a:custGeom>
          <a:ln w="12700">
            <a:solidFill>
              <a:srgbClr val="E8A36E"/>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p:nvPr/>
        </p:nvSpPr>
        <p:spPr>
          <a:xfrm>
            <a:off x="7473970" y="3741652"/>
            <a:ext cx="2322830" cy="1488440"/>
          </a:xfrm>
          <a:custGeom>
            <a:avLst/>
            <a:gdLst/>
            <a:ahLst/>
            <a:cxnLst/>
            <a:rect l="l" t="t" r="r" b="b"/>
            <a:pathLst>
              <a:path w="2322829" h="1488439">
                <a:moveTo>
                  <a:pt x="0" y="1488030"/>
                </a:moveTo>
                <a:lnTo>
                  <a:pt x="2322796" y="0"/>
                </a:lnTo>
              </a:path>
            </a:pathLst>
          </a:custGeom>
          <a:ln w="12700">
            <a:solidFill>
              <a:srgbClr val="E86CE9"/>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object 10"/>
          <p:cNvSpPr/>
          <p:nvPr/>
        </p:nvSpPr>
        <p:spPr>
          <a:xfrm>
            <a:off x="8000290" y="3405857"/>
            <a:ext cx="1062355" cy="2009775"/>
          </a:xfrm>
          <a:custGeom>
            <a:avLst/>
            <a:gdLst/>
            <a:ahLst/>
            <a:cxnLst/>
            <a:rect l="l" t="t" r="r" b="b"/>
            <a:pathLst>
              <a:path w="1062354" h="2009775">
                <a:moveTo>
                  <a:pt x="0" y="2009603"/>
                </a:moveTo>
                <a:lnTo>
                  <a:pt x="1061852" y="0"/>
                </a:lnTo>
              </a:path>
            </a:pathLst>
          </a:custGeom>
          <a:ln w="12700">
            <a:solidFill>
              <a:srgbClr val="00B05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object 11"/>
          <p:cNvSpPr txBox="1"/>
          <p:nvPr/>
        </p:nvSpPr>
        <p:spPr>
          <a:xfrm>
            <a:off x="7797073" y="2939742"/>
            <a:ext cx="3283537" cy="432099"/>
          </a:xfrm>
          <a:prstGeom prst="rect">
            <a:avLst/>
          </a:prstGeom>
          <a:solidFill>
            <a:schemeClr val="bg1"/>
          </a:solidFill>
        </p:spPr>
        <p:txBody>
          <a:bodyPr vert="horz" wrap="square" lIns="0" tIns="0" rIns="0" bIns="0" rtlCol="0">
            <a:noAutofit/>
          </a:bodyPr>
          <a:lstStyle/>
          <a:p>
            <a:pPr marL="12700" fontAlgn="ctr">
              <a:lnSpc>
                <a:spcPct val="100000"/>
              </a:lnSpc>
            </a:pPr>
            <a:r>
              <a:rPr lang="en-US" sz="16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Which line is the best parameter?</a:t>
            </a:r>
          </a:p>
        </p:txBody>
      </p:sp>
      <p:sp>
        <p:nvSpPr>
          <p:cNvPr id="12" name="object 12"/>
          <p:cNvSpPr txBox="1"/>
          <p:nvPr/>
        </p:nvSpPr>
        <p:spPr>
          <a:xfrm rot="20280000">
            <a:off x="10282419" y="4295141"/>
            <a:ext cx="793341" cy="134332"/>
          </a:xfrm>
          <a:prstGeom prst="rect">
            <a:avLst/>
          </a:prstGeom>
        </p:spPr>
        <p:txBody>
          <a:bodyPr vert="horz" wrap="square" lIns="0" tIns="0" rIns="0" bIns="0" rtlCol="0">
            <a:noAutofit/>
          </a:bodyPr>
          <a:lstStyle/>
          <a:p>
            <a:pPr fontAlgn="ctr"/>
            <a:r>
              <a:rPr lang="en-US" sz="1200" b="1">
                <a:solidFill>
                  <a:srgbClr val="DE6D0D"/>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Best parameter</a:t>
            </a:r>
          </a:p>
        </p:txBody>
      </p:sp>
      <p:graphicFrame>
        <p:nvGraphicFramePr>
          <p:cNvPr id="23" name="对象 22"/>
          <p:cNvGraphicFramePr>
            <a:graphicFrameLocks noChangeAspect="1"/>
          </p:cNvGraphicFramePr>
          <p:nvPr/>
        </p:nvGraphicFramePr>
        <p:xfrm>
          <a:off x="4732637" y="4097650"/>
          <a:ext cx="1846412" cy="437308"/>
        </p:xfrm>
        <a:graphic>
          <a:graphicData uri="http://schemas.openxmlformats.org/presentationml/2006/ole">
            <mc:AlternateContent xmlns:mc="http://schemas.openxmlformats.org/markup-compatibility/2006">
              <mc:Choice xmlns:v="urn:schemas-microsoft-com:vml" Requires="v">
                <p:oleObj name="Equation" r:id="rId7" imgW="965160" imgH="228600" progId="Equation.DSMT4">
                  <p:embed/>
                </p:oleObj>
              </mc:Choice>
              <mc:Fallback>
                <p:oleObj name="Equation" r:id="rId7" imgW="965160" imgH="228600" progId="Equation.DSMT4">
                  <p:embed/>
                  <p:pic>
                    <p:nvPicPr>
                      <p:cNvPr id="0" name=""/>
                      <p:cNvPicPr/>
                      <p:nvPr/>
                    </p:nvPicPr>
                    <p:blipFill>
                      <a:blip r:embed="rId8"/>
                      <a:stretch>
                        <a:fillRect/>
                      </a:stretch>
                    </p:blipFill>
                    <p:spPr>
                      <a:xfrm>
                        <a:off x="4732637" y="4097650"/>
                        <a:ext cx="1846412" cy="437308"/>
                      </a:xfrm>
                      <a:prstGeom prst="rect">
                        <a:avLst/>
                      </a:prstGeom>
                    </p:spPr>
                  </p:pic>
                </p:oleObj>
              </mc:Fallback>
            </mc:AlternateContent>
          </a:graphicData>
        </a:graphic>
      </p:graphicFrame>
      <p:sp>
        <p:nvSpPr>
          <p:cNvPr id="27" name="文本框 26"/>
          <p:cNvSpPr txBox="1"/>
          <p:nvPr/>
        </p:nvSpPr>
        <p:spPr bwMode="auto">
          <a:xfrm>
            <a:off x="6735781" y="4204671"/>
            <a:ext cx="249672" cy="455693"/>
          </a:xfrm>
          <a:prstGeom prst="rect">
            <a:avLst/>
          </a:prstGeom>
          <a:solidFill>
            <a:schemeClr val="bg1"/>
          </a:solidFill>
          <a:ln w="9525">
            <a:noFill/>
            <a:miter lim="800000"/>
            <a:headEnd/>
            <a:tailEnd/>
          </a:ln>
        </p:spPr>
        <p:txBody>
          <a:bodyPr vert="vert270" wrap="square" lIns="74985" tIns="37490" rIns="74985" bIns="37490" rtlCol="0">
            <a:noAutofit/>
          </a:bodyPr>
          <a:lstStyle/>
          <a:p>
            <a:pPr algn="ctr" defTabSz="751237" eaLnBrk="0" fontAlgn="ctr" hangingPunct="0"/>
            <a:r>
              <a:rPr lang="en-US" sz="1200" b="1" dirty="0">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p:txBody>
      </p:sp>
      <p:sp>
        <p:nvSpPr>
          <p:cNvPr id="28" name="文本框 27"/>
          <p:cNvSpPr txBox="1"/>
          <p:nvPr/>
        </p:nvSpPr>
        <p:spPr bwMode="auto">
          <a:xfrm>
            <a:off x="8534377" y="5667280"/>
            <a:ext cx="1020533" cy="244989"/>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p:txBody>
      </p:sp>
    </p:spTree>
    <p:extLst>
      <p:ext uri="{BB962C8B-B14F-4D97-AF65-F5344CB8AC3E}">
        <p14:creationId xmlns:p14="http://schemas.microsoft.com/office/powerpoint/2010/main" val="4261587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Loss Function of Linear Regression</a:t>
            </a:r>
          </a:p>
        </p:txBody>
      </p:sp>
      <p:sp>
        <p:nvSpPr>
          <p:cNvPr id="79" name="文本占位符 78"/>
          <p:cNvSpPr>
            <a:spLocks noGrp="1"/>
          </p:cNvSpPr>
          <p:nvPr>
            <p:ph type="body" sz="quarter" idx="10"/>
          </p:nvPr>
        </p:nvSpPr>
        <p:spPr>
          <a:xfrm>
            <a:off x="731838" y="1052514"/>
            <a:ext cx="10728326" cy="2304215"/>
          </a:xfrm>
        </p:spPr>
        <p:txBody>
          <a:bodyPr/>
          <a:lstStyle/>
          <a:p>
            <a:r>
              <a:rPr lang="en-US" dirty="0">
                <a:sym typeface="Huawei Sans" panose="020C0503030203020204" pitchFamily="34" charset="0"/>
              </a:rPr>
              <a:t>To find the optimal parameter, construct a loss function and find the parameter values when the loss function becomes the minimum.</a:t>
            </a:r>
          </a:p>
          <a:p>
            <a:endParaRPr lang="zh-CN" altLang="en-US" dirty="0">
              <a:sym typeface="Huawei Sans" panose="020C0503030203020204" pitchFamily="34" charset="0"/>
            </a:endParaRPr>
          </a:p>
        </p:txBody>
      </p:sp>
      <p:sp>
        <p:nvSpPr>
          <p:cNvPr id="75" name="object 75"/>
          <p:cNvSpPr txBox="1"/>
          <p:nvPr/>
        </p:nvSpPr>
        <p:spPr>
          <a:xfrm>
            <a:off x="6124780" y="5269138"/>
            <a:ext cx="5209978" cy="830997"/>
          </a:xfrm>
          <a:prstGeom prst="rect">
            <a:avLst/>
          </a:prstGeom>
        </p:spPr>
        <p:txBody>
          <a:bodyPr vert="horz" wrap="square" lIns="0" tIns="0" rIns="0" bIns="0" rtlCol="0">
            <a:noAutofit/>
          </a:bodyPr>
          <a:lstStyle/>
          <a:p>
            <a:pPr marL="298450" indent="-285750" fontAlgn="ctr">
              <a:lnSpc>
                <a:spcPct val="100000"/>
              </a:lnSpc>
              <a:buFont typeface="Arial" panose="020B0604020202020204" pitchFamily="34" charset="0"/>
              <a:buChar char="•"/>
              <a:tabLst>
                <a:tab pos="183515" algn="l"/>
                <a:tab pos="184150" algn="l"/>
              </a:tabLst>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where, </a:t>
            </a:r>
            <a:r>
              <a:rPr lang="en-US" sz="1800" i="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m</a:t>
            </a: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indicates the number of samples,</a:t>
            </a:r>
          </a:p>
          <a:p>
            <a:pPr marL="298450" indent="-285750" fontAlgn="ctr">
              <a:lnSpc>
                <a:spcPct val="100000"/>
              </a:lnSpc>
              <a:buFont typeface="Arial" panose="020B0604020202020204" pitchFamily="34" charset="0"/>
              <a:buChar char="•"/>
              <a:tabLst>
                <a:tab pos="183515" algn="l"/>
                <a:tab pos="184150" algn="l"/>
              </a:tabLst>
            </a:pPr>
            <a:r>
              <a:rPr lang="en-US" sz="1800" i="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h(x)</a:t>
            </a: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indicates the predicted value, and </a:t>
            </a:r>
            <a:r>
              <a:rPr lang="en-US" sz="1800" i="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y</a:t>
            </a: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 indicates the actual value.</a:t>
            </a:r>
          </a:p>
        </p:txBody>
      </p:sp>
      <p:sp>
        <p:nvSpPr>
          <p:cNvPr id="76" name="object 76"/>
          <p:cNvSpPr txBox="1"/>
          <p:nvPr/>
        </p:nvSpPr>
        <p:spPr>
          <a:xfrm>
            <a:off x="5953013" y="2857457"/>
            <a:ext cx="2257504" cy="276999"/>
          </a:xfrm>
          <a:prstGeom prst="rect">
            <a:avLst/>
          </a:prstGeom>
        </p:spPr>
        <p:txBody>
          <a:bodyPr vert="horz" wrap="square" lIns="0" tIns="0" rIns="0" bIns="0" rtlCol="0">
            <a:noAutofit/>
          </a:bodyPr>
          <a:lstStyle/>
          <a:p>
            <a:pPr marL="19685"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Loss function of linear regression:</a:t>
            </a:r>
          </a:p>
        </p:txBody>
      </p:sp>
      <p:sp>
        <p:nvSpPr>
          <p:cNvPr id="78" name="object 78"/>
          <p:cNvSpPr/>
          <p:nvPr/>
        </p:nvSpPr>
        <p:spPr>
          <a:xfrm>
            <a:off x="4783599" y="3401318"/>
            <a:ext cx="1051560" cy="1054608"/>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grpSp>
        <p:nvGrpSpPr>
          <p:cNvPr id="87" name="组合 86"/>
          <p:cNvGrpSpPr/>
          <p:nvPr/>
        </p:nvGrpSpPr>
        <p:grpSpPr>
          <a:xfrm>
            <a:off x="745042" y="2415141"/>
            <a:ext cx="4564337" cy="3618114"/>
            <a:chOff x="1047632" y="2672916"/>
            <a:chExt cx="4564337" cy="3618114"/>
          </a:xfrm>
        </p:grpSpPr>
        <p:sp>
          <p:nvSpPr>
            <p:cNvPr id="4" name="object 4"/>
            <p:cNvSpPr/>
            <p:nvPr/>
          </p:nvSpPr>
          <p:spPr>
            <a:xfrm flipH="1">
              <a:off x="1343317" y="2672916"/>
              <a:ext cx="45719" cy="3324374"/>
            </a:xfrm>
            <a:custGeom>
              <a:avLst/>
              <a:gdLst/>
              <a:ahLst/>
              <a:cxnLst/>
              <a:rect l="l" t="t" r="r" b="b"/>
              <a:pathLst>
                <a:path h="3470910">
                  <a:moveTo>
                    <a:pt x="0" y="3470418"/>
                  </a:moveTo>
                  <a:lnTo>
                    <a:pt x="1" y="0"/>
                  </a:lnTo>
                </a:path>
              </a:pathLst>
            </a:custGeom>
            <a:ln w="9525">
              <a:solidFill>
                <a:srgbClr val="BFBFBF"/>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 name="object 5"/>
            <p:cNvSpPr/>
            <p:nvPr/>
          </p:nvSpPr>
          <p:spPr>
            <a:xfrm>
              <a:off x="1343317" y="5996798"/>
              <a:ext cx="4268652" cy="45719"/>
            </a:xfrm>
            <a:custGeom>
              <a:avLst/>
              <a:gdLst/>
              <a:ahLst/>
              <a:cxnLst/>
              <a:rect l="l" t="t" r="r" b="b"/>
              <a:pathLst>
                <a:path w="4992370">
                  <a:moveTo>
                    <a:pt x="0" y="0"/>
                  </a:moveTo>
                  <a:lnTo>
                    <a:pt x="4991981" y="1"/>
                  </a:lnTo>
                </a:path>
              </a:pathLst>
            </a:custGeom>
            <a:ln w="9525">
              <a:solidFill>
                <a:srgbClr val="BFBFBF"/>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6" name="object 6"/>
            <p:cNvSpPr/>
            <p:nvPr/>
          </p:nvSpPr>
          <p:spPr>
            <a:xfrm>
              <a:off x="1462576" y="5561838"/>
              <a:ext cx="88900" cy="88900"/>
            </a:xfrm>
            <a:custGeom>
              <a:avLst/>
              <a:gdLst/>
              <a:ahLst/>
              <a:cxnLst/>
              <a:rect l="l" t="t" r="r" b="b"/>
              <a:pathLst>
                <a:path w="88900" h="88900">
                  <a:moveTo>
                    <a:pt x="44450" y="0"/>
                  </a:moveTo>
                  <a:lnTo>
                    <a:pt x="27148" y="3493"/>
                  </a:lnTo>
                  <a:lnTo>
                    <a:pt x="13019" y="13019"/>
                  </a:lnTo>
                  <a:lnTo>
                    <a:pt x="3493" y="27147"/>
                  </a:lnTo>
                  <a:lnTo>
                    <a:pt x="0" y="44449"/>
                  </a:lnTo>
                  <a:lnTo>
                    <a:pt x="3493" y="61751"/>
                  </a:lnTo>
                  <a:lnTo>
                    <a:pt x="13019" y="75880"/>
                  </a:lnTo>
                  <a:lnTo>
                    <a:pt x="27148" y="85406"/>
                  </a:lnTo>
                  <a:lnTo>
                    <a:pt x="44450" y="88899"/>
                  </a:lnTo>
                  <a:lnTo>
                    <a:pt x="61751" y="85406"/>
                  </a:lnTo>
                  <a:lnTo>
                    <a:pt x="75880" y="75880"/>
                  </a:lnTo>
                  <a:lnTo>
                    <a:pt x="85406" y="61751"/>
                  </a:lnTo>
                  <a:lnTo>
                    <a:pt x="88900" y="44449"/>
                  </a:lnTo>
                  <a:lnTo>
                    <a:pt x="85406" y="27147"/>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7" name="object 7"/>
            <p:cNvSpPr/>
            <p:nvPr/>
          </p:nvSpPr>
          <p:spPr>
            <a:xfrm>
              <a:off x="1627676" y="54094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8" name="object 8"/>
            <p:cNvSpPr/>
            <p:nvPr/>
          </p:nvSpPr>
          <p:spPr>
            <a:xfrm>
              <a:off x="1792776" y="56380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9" name="object 9"/>
            <p:cNvSpPr/>
            <p:nvPr/>
          </p:nvSpPr>
          <p:spPr>
            <a:xfrm>
              <a:off x="1957876" y="5561838"/>
              <a:ext cx="88900" cy="88900"/>
            </a:xfrm>
            <a:custGeom>
              <a:avLst/>
              <a:gdLst/>
              <a:ahLst/>
              <a:cxnLst/>
              <a:rect l="l" t="t" r="r" b="b"/>
              <a:pathLst>
                <a:path w="88900" h="88900">
                  <a:moveTo>
                    <a:pt x="44450" y="0"/>
                  </a:moveTo>
                  <a:lnTo>
                    <a:pt x="27148" y="3493"/>
                  </a:lnTo>
                  <a:lnTo>
                    <a:pt x="13019" y="13019"/>
                  </a:lnTo>
                  <a:lnTo>
                    <a:pt x="3493" y="27147"/>
                  </a:lnTo>
                  <a:lnTo>
                    <a:pt x="0" y="44449"/>
                  </a:lnTo>
                  <a:lnTo>
                    <a:pt x="3493" y="61751"/>
                  </a:lnTo>
                  <a:lnTo>
                    <a:pt x="13019" y="75880"/>
                  </a:lnTo>
                  <a:lnTo>
                    <a:pt x="27148" y="85406"/>
                  </a:lnTo>
                  <a:lnTo>
                    <a:pt x="44450" y="88899"/>
                  </a:lnTo>
                  <a:lnTo>
                    <a:pt x="61751" y="85406"/>
                  </a:lnTo>
                  <a:lnTo>
                    <a:pt x="75880" y="75880"/>
                  </a:lnTo>
                  <a:lnTo>
                    <a:pt x="85406" y="61751"/>
                  </a:lnTo>
                  <a:lnTo>
                    <a:pt x="88900" y="44449"/>
                  </a:lnTo>
                  <a:lnTo>
                    <a:pt x="85406" y="27147"/>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0" name="object 10"/>
            <p:cNvSpPr/>
            <p:nvPr/>
          </p:nvSpPr>
          <p:spPr>
            <a:xfrm>
              <a:off x="2122976" y="54856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1" name="object 11"/>
            <p:cNvSpPr/>
            <p:nvPr/>
          </p:nvSpPr>
          <p:spPr>
            <a:xfrm>
              <a:off x="2288076" y="55364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899"/>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2" name="object 12"/>
            <p:cNvSpPr/>
            <p:nvPr/>
          </p:nvSpPr>
          <p:spPr>
            <a:xfrm>
              <a:off x="2453176" y="49395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3" name="object 13"/>
            <p:cNvSpPr/>
            <p:nvPr/>
          </p:nvSpPr>
          <p:spPr>
            <a:xfrm>
              <a:off x="2630976" y="50919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4" name="object 14"/>
            <p:cNvSpPr/>
            <p:nvPr/>
          </p:nvSpPr>
          <p:spPr>
            <a:xfrm>
              <a:off x="2796076" y="46347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5" name="object 15"/>
            <p:cNvSpPr/>
            <p:nvPr/>
          </p:nvSpPr>
          <p:spPr>
            <a:xfrm>
              <a:off x="2961176" y="49395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6" name="object 16"/>
            <p:cNvSpPr/>
            <p:nvPr/>
          </p:nvSpPr>
          <p:spPr>
            <a:xfrm>
              <a:off x="3126276" y="47871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7" name="object 17"/>
            <p:cNvSpPr/>
            <p:nvPr/>
          </p:nvSpPr>
          <p:spPr>
            <a:xfrm>
              <a:off x="3291376" y="40124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8" name="object 18"/>
            <p:cNvSpPr/>
            <p:nvPr/>
          </p:nvSpPr>
          <p:spPr>
            <a:xfrm>
              <a:off x="3456476" y="40886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19" name="object 19"/>
            <p:cNvSpPr/>
            <p:nvPr/>
          </p:nvSpPr>
          <p:spPr>
            <a:xfrm>
              <a:off x="3621576" y="39362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0" name="object 20"/>
            <p:cNvSpPr/>
            <p:nvPr/>
          </p:nvSpPr>
          <p:spPr>
            <a:xfrm>
              <a:off x="3786676" y="40886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1" name="object 21"/>
            <p:cNvSpPr/>
            <p:nvPr/>
          </p:nvSpPr>
          <p:spPr>
            <a:xfrm>
              <a:off x="3951776" y="44442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2" name="object 22"/>
            <p:cNvSpPr/>
            <p:nvPr/>
          </p:nvSpPr>
          <p:spPr>
            <a:xfrm>
              <a:off x="4129576" y="40124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3" name="object 23"/>
            <p:cNvSpPr/>
            <p:nvPr/>
          </p:nvSpPr>
          <p:spPr>
            <a:xfrm>
              <a:off x="4294676" y="36314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4" name="object 24"/>
            <p:cNvSpPr/>
            <p:nvPr/>
          </p:nvSpPr>
          <p:spPr>
            <a:xfrm>
              <a:off x="4459776" y="37838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5" name="object 25"/>
            <p:cNvSpPr/>
            <p:nvPr/>
          </p:nvSpPr>
          <p:spPr>
            <a:xfrm>
              <a:off x="4624876" y="35552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6" name="object 26"/>
            <p:cNvSpPr/>
            <p:nvPr/>
          </p:nvSpPr>
          <p:spPr>
            <a:xfrm>
              <a:off x="4789976" y="31742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7" name="object 27"/>
            <p:cNvSpPr/>
            <p:nvPr/>
          </p:nvSpPr>
          <p:spPr>
            <a:xfrm>
              <a:off x="4955076" y="28567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8" name="object 28"/>
            <p:cNvSpPr/>
            <p:nvPr/>
          </p:nvSpPr>
          <p:spPr>
            <a:xfrm>
              <a:off x="5120176" y="30091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29" name="object 29"/>
            <p:cNvSpPr/>
            <p:nvPr/>
          </p:nvSpPr>
          <p:spPr>
            <a:xfrm>
              <a:off x="5285276" y="3174238"/>
              <a:ext cx="88900" cy="88900"/>
            </a:xfrm>
            <a:custGeom>
              <a:avLst/>
              <a:gdLst/>
              <a:ahLst/>
              <a:cxnLst/>
              <a:rect l="l" t="t" r="r" b="b"/>
              <a:pathLst>
                <a:path w="88900" h="88900">
                  <a:moveTo>
                    <a:pt x="44450" y="0"/>
                  </a:moveTo>
                  <a:lnTo>
                    <a:pt x="27148" y="3493"/>
                  </a:lnTo>
                  <a:lnTo>
                    <a:pt x="13019" y="13019"/>
                  </a:lnTo>
                  <a:lnTo>
                    <a:pt x="3493" y="27148"/>
                  </a:lnTo>
                  <a:lnTo>
                    <a:pt x="0" y="44450"/>
                  </a:lnTo>
                  <a:lnTo>
                    <a:pt x="3493" y="61751"/>
                  </a:lnTo>
                  <a:lnTo>
                    <a:pt x="13019" y="75880"/>
                  </a:lnTo>
                  <a:lnTo>
                    <a:pt x="27148" y="85406"/>
                  </a:lnTo>
                  <a:lnTo>
                    <a:pt x="44450" y="88900"/>
                  </a:lnTo>
                  <a:lnTo>
                    <a:pt x="61751" y="85406"/>
                  </a:lnTo>
                  <a:lnTo>
                    <a:pt x="75880" y="75880"/>
                  </a:lnTo>
                  <a:lnTo>
                    <a:pt x="85406" y="61751"/>
                  </a:lnTo>
                  <a:lnTo>
                    <a:pt x="88900" y="44450"/>
                  </a:lnTo>
                  <a:lnTo>
                    <a:pt x="85406" y="27148"/>
                  </a:lnTo>
                  <a:lnTo>
                    <a:pt x="75880" y="13019"/>
                  </a:lnTo>
                  <a:lnTo>
                    <a:pt x="61751" y="3493"/>
                  </a:lnTo>
                  <a:lnTo>
                    <a:pt x="44450" y="0"/>
                  </a:lnTo>
                  <a:close/>
                </a:path>
              </a:pathLst>
            </a:custGeom>
            <a:solidFill>
              <a:srgbClr val="52B79C"/>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0" name="object 30"/>
            <p:cNvSpPr/>
            <p:nvPr/>
          </p:nvSpPr>
          <p:spPr>
            <a:xfrm>
              <a:off x="1509716" y="3029934"/>
              <a:ext cx="3827779" cy="2824480"/>
            </a:xfrm>
            <a:custGeom>
              <a:avLst/>
              <a:gdLst/>
              <a:ahLst/>
              <a:cxnLst/>
              <a:rect l="l" t="t" r="r" b="b"/>
              <a:pathLst>
                <a:path w="3827779" h="2824479">
                  <a:moveTo>
                    <a:pt x="0" y="2824278"/>
                  </a:moveTo>
                  <a:lnTo>
                    <a:pt x="3827186" y="0"/>
                  </a:lnTo>
                </a:path>
              </a:pathLst>
            </a:custGeom>
            <a:ln w="19050">
              <a:solidFill>
                <a:srgbClr val="595959"/>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2" name="object 32"/>
            <p:cNvSpPr/>
            <p:nvPr/>
          </p:nvSpPr>
          <p:spPr>
            <a:xfrm>
              <a:off x="4004269" y="4008471"/>
              <a:ext cx="0" cy="450850"/>
            </a:xfrm>
            <a:custGeom>
              <a:avLst/>
              <a:gdLst/>
              <a:ahLst/>
              <a:cxnLst/>
              <a:rect l="l" t="t" r="r" b="b"/>
              <a:pathLst>
                <a:path h="450850">
                  <a:moveTo>
                    <a:pt x="0" y="0"/>
                  </a:moveTo>
                  <a:lnTo>
                    <a:pt x="1" y="450579"/>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3" name="object 33"/>
            <p:cNvSpPr/>
            <p:nvPr/>
          </p:nvSpPr>
          <p:spPr>
            <a:xfrm>
              <a:off x="4174243" y="3883102"/>
              <a:ext cx="0" cy="154305"/>
            </a:xfrm>
            <a:custGeom>
              <a:avLst/>
              <a:gdLst/>
              <a:ahLst/>
              <a:cxnLst/>
              <a:rect l="l" t="t" r="r" b="b"/>
              <a:pathLst>
                <a:path h="154304">
                  <a:moveTo>
                    <a:pt x="0" y="0"/>
                  </a:moveTo>
                  <a:lnTo>
                    <a:pt x="1" y="154062"/>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4" name="object 34"/>
            <p:cNvSpPr/>
            <p:nvPr/>
          </p:nvSpPr>
          <p:spPr>
            <a:xfrm>
              <a:off x="4344219" y="3707461"/>
              <a:ext cx="0" cy="51435"/>
            </a:xfrm>
            <a:custGeom>
              <a:avLst/>
              <a:gdLst/>
              <a:ahLst/>
              <a:cxnLst/>
              <a:rect l="l" t="t" r="r" b="b"/>
              <a:pathLst>
                <a:path h="51435">
                  <a:moveTo>
                    <a:pt x="0" y="0"/>
                  </a:moveTo>
                  <a:lnTo>
                    <a:pt x="1" y="50992"/>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5" name="object 35"/>
            <p:cNvSpPr/>
            <p:nvPr/>
          </p:nvSpPr>
          <p:spPr>
            <a:xfrm>
              <a:off x="4508527" y="3639901"/>
              <a:ext cx="0" cy="165100"/>
            </a:xfrm>
            <a:custGeom>
              <a:avLst/>
              <a:gdLst/>
              <a:ahLst/>
              <a:cxnLst/>
              <a:rect l="l" t="t" r="r" b="b"/>
              <a:pathLst>
                <a:path h="165100">
                  <a:moveTo>
                    <a:pt x="0" y="0"/>
                  </a:moveTo>
                  <a:lnTo>
                    <a:pt x="1" y="16496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6" name="object 36"/>
            <p:cNvSpPr/>
            <p:nvPr/>
          </p:nvSpPr>
          <p:spPr>
            <a:xfrm>
              <a:off x="4665964" y="3518198"/>
              <a:ext cx="0" cy="52069"/>
            </a:xfrm>
            <a:custGeom>
              <a:avLst/>
              <a:gdLst/>
              <a:ahLst/>
              <a:cxnLst/>
              <a:rect l="l" t="t" r="r" b="b"/>
              <a:pathLst>
                <a:path h="52070">
                  <a:moveTo>
                    <a:pt x="0" y="0"/>
                  </a:moveTo>
                  <a:lnTo>
                    <a:pt x="1" y="52076"/>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7" name="object 37"/>
            <p:cNvSpPr/>
            <p:nvPr/>
          </p:nvSpPr>
          <p:spPr>
            <a:xfrm>
              <a:off x="4838169" y="3261802"/>
              <a:ext cx="0" cy="128905"/>
            </a:xfrm>
            <a:custGeom>
              <a:avLst/>
              <a:gdLst/>
              <a:ahLst/>
              <a:cxnLst/>
              <a:rect l="l" t="t" r="r" b="b"/>
              <a:pathLst>
                <a:path h="128904">
                  <a:moveTo>
                    <a:pt x="0" y="0"/>
                  </a:moveTo>
                  <a:lnTo>
                    <a:pt x="1" y="12837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8" name="object 38"/>
            <p:cNvSpPr/>
            <p:nvPr/>
          </p:nvSpPr>
          <p:spPr>
            <a:xfrm>
              <a:off x="4999278" y="2947751"/>
              <a:ext cx="0" cy="323850"/>
            </a:xfrm>
            <a:custGeom>
              <a:avLst/>
              <a:gdLst/>
              <a:ahLst/>
              <a:cxnLst/>
              <a:rect l="l" t="t" r="r" b="b"/>
              <a:pathLst>
                <a:path h="323850">
                  <a:moveTo>
                    <a:pt x="0" y="0"/>
                  </a:moveTo>
                  <a:lnTo>
                    <a:pt x="1" y="323577"/>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9" name="object 39"/>
            <p:cNvSpPr/>
            <p:nvPr/>
          </p:nvSpPr>
          <p:spPr>
            <a:xfrm>
              <a:off x="5332982" y="3035010"/>
              <a:ext cx="0" cy="149225"/>
            </a:xfrm>
            <a:custGeom>
              <a:avLst/>
              <a:gdLst/>
              <a:ahLst/>
              <a:cxnLst/>
              <a:rect l="l" t="t" r="r" b="b"/>
              <a:pathLst>
                <a:path h="149225">
                  <a:moveTo>
                    <a:pt x="0" y="0"/>
                  </a:moveTo>
                  <a:lnTo>
                    <a:pt x="1" y="148990"/>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0" name="object 40"/>
            <p:cNvSpPr/>
            <p:nvPr/>
          </p:nvSpPr>
          <p:spPr>
            <a:xfrm>
              <a:off x="5171482" y="3090094"/>
              <a:ext cx="0" cy="65405"/>
            </a:xfrm>
            <a:custGeom>
              <a:avLst/>
              <a:gdLst/>
              <a:ahLst/>
              <a:cxnLst/>
              <a:rect l="l" t="t" r="r" b="b"/>
              <a:pathLst>
                <a:path h="65405">
                  <a:moveTo>
                    <a:pt x="0" y="0"/>
                  </a:moveTo>
                  <a:lnTo>
                    <a:pt x="1" y="65185"/>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1" name="object 41"/>
            <p:cNvSpPr/>
            <p:nvPr/>
          </p:nvSpPr>
          <p:spPr>
            <a:xfrm>
              <a:off x="3672555" y="4033989"/>
              <a:ext cx="0" cy="211454"/>
            </a:xfrm>
            <a:custGeom>
              <a:avLst/>
              <a:gdLst/>
              <a:ahLst/>
              <a:cxnLst/>
              <a:rect l="l" t="t" r="r" b="b"/>
              <a:pathLst>
                <a:path h="211454">
                  <a:moveTo>
                    <a:pt x="0" y="0"/>
                  </a:moveTo>
                  <a:lnTo>
                    <a:pt x="1" y="21083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2" name="object 42"/>
            <p:cNvSpPr/>
            <p:nvPr/>
          </p:nvSpPr>
          <p:spPr>
            <a:xfrm>
              <a:off x="3504180" y="4178924"/>
              <a:ext cx="0" cy="207010"/>
            </a:xfrm>
            <a:custGeom>
              <a:avLst/>
              <a:gdLst/>
              <a:ahLst/>
              <a:cxnLst/>
              <a:rect l="l" t="t" r="r" b="b"/>
              <a:pathLst>
                <a:path h="207010">
                  <a:moveTo>
                    <a:pt x="0" y="0"/>
                  </a:moveTo>
                  <a:lnTo>
                    <a:pt x="1" y="206521"/>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3" name="object 43"/>
            <p:cNvSpPr/>
            <p:nvPr/>
          </p:nvSpPr>
          <p:spPr>
            <a:xfrm>
              <a:off x="3342209" y="4100548"/>
              <a:ext cx="0" cy="401320"/>
            </a:xfrm>
            <a:custGeom>
              <a:avLst/>
              <a:gdLst/>
              <a:ahLst/>
              <a:cxnLst/>
              <a:rect l="l" t="t" r="r" b="b"/>
              <a:pathLst>
                <a:path h="401320">
                  <a:moveTo>
                    <a:pt x="0" y="0"/>
                  </a:moveTo>
                  <a:lnTo>
                    <a:pt x="1" y="400878"/>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4" name="object 44"/>
            <p:cNvSpPr/>
            <p:nvPr/>
          </p:nvSpPr>
          <p:spPr>
            <a:xfrm>
              <a:off x="3175952" y="4623150"/>
              <a:ext cx="0" cy="181610"/>
            </a:xfrm>
            <a:custGeom>
              <a:avLst/>
              <a:gdLst/>
              <a:ahLst/>
              <a:cxnLst/>
              <a:rect l="l" t="t" r="r" b="b"/>
              <a:pathLst>
                <a:path h="181610">
                  <a:moveTo>
                    <a:pt x="0" y="0"/>
                  </a:moveTo>
                  <a:lnTo>
                    <a:pt x="1" y="18110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5" name="object 45"/>
            <p:cNvSpPr/>
            <p:nvPr/>
          </p:nvSpPr>
          <p:spPr>
            <a:xfrm>
              <a:off x="2840465" y="4713701"/>
              <a:ext cx="0" cy="159385"/>
            </a:xfrm>
            <a:custGeom>
              <a:avLst/>
              <a:gdLst/>
              <a:ahLst/>
              <a:cxnLst/>
              <a:rect l="l" t="t" r="r" b="b"/>
              <a:pathLst>
                <a:path h="159385">
                  <a:moveTo>
                    <a:pt x="0" y="0"/>
                  </a:moveTo>
                  <a:lnTo>
                    <a:pt x="1" y="158836"/>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6" name="object 46"/>
            <p:cNvSpPr/>
            <p:nvPr/>
          </p:nvSpPr>
          <p:spPr>
            <a:xfrm>
              <a:off x="3009693" y="4755265"/>
              <a:ext cx="0" cy="203835"/>
            </a:xfrm>
            <a:custGeom>
              <a:avLst/>
              <a:gdLst/>
              <a:ahLst/>
              <a:cxnLst/>
              <a:rect l="l" t="t" r="r" b="b"/>
              <a:pathLst>
                <a:path h="203835">
                  <a:moveTo>
                    <a:pt x="0" y="0"/>
                  </a:moveTo>
                  <a:lnTo>
                    <a:pt x="1" y="203370"/>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7" name="object 47"/>
            <p:cNvSpPr/>
            <p:nvPr/>
          </p:nvSpPr>
          <p:spPr>
            <a:xfrm>
              <a:off x="2510919" y="5030551"/>
              <a:ext cx="0" cy="85725"/>
            </a:xfrm>
            <a:custGeom>
              <a:avLst/>
              <a:gdLst/>
              <a:ahLst/>
              <a:cxnLst/>
              <a:rect l="l" t="t" r="r" b="b"/>
              <a:pathLst>
                <a:path h="85725">
                  <a:moveTo>
                    <a:pt x="0" y="0"/>
                  </a:moveTo>
                  <a:lnTo>
                    <a:pt x="1" y="85435"/>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8" name="object 48"/>
            <p:cNvSpPr/>
            <p:nvPr/>
          </p:nvSpPr>
          <p:spPr>
            <a:xfrm>
              <a:off x="2674208" y="4991293"/>
              <a:ext cx="0" cy="125095"/>
            </a:xfrm>
            <a:custGeom>
              <a:avLst/>
              <a:gdLst/>
              <a:ahLst/>
              <a:cxnLst/>
              <a:rect l="l" t="t" r="r" b="b"/>
              <a:pathLst>
                <a:path h="125095">
                  <a:moveTo>
                    <a:pt x="0" y="0"/>
                  </a:moveTo>
                  <a:lnTo>
                    <a:pt x="1" y="12469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49" name="object 49"/>
            <p:cNvSpPr/>
            <p:nvPr/>
          </p:nvSpPr>
          <p:spPr>
            <a:xfrm>
              <a:off x="2341693" y="5234743"/>
              <a:ext cx="0" cy="318135"/>
            </a:xfrm>
            <a:custGeom>
              <a:avLst/>
              <a:gdLst/>
              <a:ahLst/>
              <a:cxnLst/>
              <a:rect l="l" t="t" r="r" b="b"/>
              <a:pathLst>
                <a:path h="318135">
                  <a:moveTo>
                    <a:pt x="0" y="0"/>
                  </a:moveTo>
                  <a:lnTo>
                    <a:pt x="1" y="317672"/>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0" name="object 50"/>
            <p:cNvSpPr/>
            <p:nvPr/>
          </p:nvSpPr>
          <p:spPr>
            <a:xfrm>
              <a:off x="2175435" y="5359436"/>
              <a:ext cx="0" cy="148590"/>
            </a:xfrm>
            <a:custGeom>
              <a:avLst/>
              <a:gdLst/>
              <a:ahLst/>
              <a:cxnLst/>
              <a:rect l="l" t="t" r="r" b="b"/>
              <a:pathLst>
                <a:path h="148589">
                  <a:moveTo>
                    <a:pt x="0" y="0"/>
                  </a:moveTo>
                  <a:lnTo>
                    <a:pt x="1" y="148444"/>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1" name="object 51"/>
            <p:cNvSpPr/>
            <p:nvPr/>
          </p:nvSpPr>
          <p:spPr>
            <a:xfrm>
              <a:off x="1676660" y="5487099"/>
              <a:ext cx="0" cy="240665"/>
            </a:xfrm>
            <a:custGeom>
              <a:avLst/>
              <a:gdLst/>
              <a:ahLst/>
              <a:cxnLst/>
              <a:rect l="l" t="t" r="r" b="b"/>
              <a:pathLst>
                <a:path h="240664">
                  <a:moveTo>
                    <a:pt x="0" y="0"/>
                  </a:moveTo>
                  <a:lnTo>
                    <a:pt x="1" y="240480"/>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2" name="object 52"/>
            <p:cNvSpPr/>
            <p:nvPr/>
          </p:nvSpPr>
          <p:spPr>
            <a:xfrm>
              <a:off x="1513371" y="5644449"/>
              <a:ext cx="0" cy="208279"/>
            </a:xfrm>
            <a:custGeom>
              <a:avLst/>
              <a:gdLst/>
              <a:ahLst/>
              <a:cxnLst/>
              <a:rect l="l" t="t" r="r" b="b"/>
              <a:pathLst>
                <a:path h="208279">
                  <a:moveTo>
                    <a:pt x="0" y="0"/>
                  </a:moveTo>
                  <a:lnTo>
                    <a:pt x="1" y="20782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3" name="object 53"/>
            <p:cNvSpPr/>
            <p:nvPr/>
          </p:nvSpPr>
          <p:spPr>
            <a:xfrm>
              <a:off x="2006207" y="5487099"/>
              <a:ext cx="0" cy="95250"/>
            </a:xfrm>
            <a:custGeom>
              <a:avLst/>
              <a:gdLst/>
              <a:ahLst/>
              <a:cxnLst/>
              <a:rect l="l" t="t" r="r" b="b"/>
              <a:pathLst>
                <a:path h="95250">
                  <a:moveTo>
                    <a:pt x="0" y="0"/>
                  </a:moveTo>
                  <a:lnTo>
                    <a:pt x="1" y="95003"/>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4" name="object 54"/>
            <p:cNvSpPr/>
            <p:nvPr/>
          </p:nvSpPr>
          <p:spPr>
            <a:xfrm>
              <a:off x="1836980" y="5614760"/>
              <a:ext cx="0" cy="41910"/>
            </a:xfrm>
            <a:custGeom>
              <a:avLst/>
              <a:gdLst/>
              <a:ahLst/>
              <a:cxnLst/>
              <a:rect l="l" t="t" r="r" b="b"/>
              <a:pathLst>
                <a:path h="41910">
                  <a:moveTo>
                    <a:pt x="0" y="0"/>
                  </a:moveTo>
                  <a:lnTo>
                    <a:pt x="1" y="41560"/>
                  </a:lnTo>
                </a:path>
              </a:pathLst>
            </a:custGeom>
            <a:ln w="19050">
              <a:solidFill>
                <a:srgbClr val="BF4500"/>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5" name="object 55"/>
            <p:cNvSpPr/>
            <p:nvPr/>
          </p:nvSpPr>
          <p:spPr>
            <a:xfrm>
              <a:off x="4023226" y="4019584"/>
              <a:ext cx="106680" cy="428625"/>
            </a:xfrm>
            <a:custGeom>
              <a:avLst/>
              <a:gdLst/>
              <a:ahLst/>
              <a:cxnLst/>
              <a:rect l="l" t="t" r="r" b="b"/>
              <a:pathLst>
                <a:path w="106679" h="428625">
                  <a:moveTo>
                    <a:pt x="0" y="0"/>
                  </a:moveTo>
                  <a:lnTo>
                    <a:pt x="0" y="428353"/>
                  </a:lnTo>
                  <a:lnTo>
                    <a:pt x="20758" y="423016"/>
                  </a:lnTo>
                  <a:lnTo>
                    <a:pt x="37710" y="408462"/>
                  </a:lnTo>
                  <a:lnTo>
                    <a:pt x="49138" y="386875"/>
                  </a:lnTo>
                  <a:lnTo>
                    <a:pt x="53329" y="360441"/>
                  </a:lnTo>
                  <a:lnTo>
                    <a:pt x="53329" y="282088"/>
                  </a:lnTo>
                  <a:lnTo>
                    <a:pt x="57520" y="255654"/>
                  </a:lnTo>
                  <a:lnTo>
                    <a:pt x="68950" y="234067"/>
                  </a:lnTo>
                  <a:lnTo>
                    <a:pt x="85901" y="219513"/>
                  </a:lnTo>
                  <a:lnTo>
                    <a:pt x="106659" y="214176"/>
                  </a:lnTo>
                  <a:lnTo>
                    <a:pt x="85901" y="208839"/>
                  </a:lnTo>
                  <a:lnTo>
                    <a:pt x="68950" y="194285"/>
                  </a:lnTo>
                  <a:lnTo>
                    <a:pt x="57520" y="172699"/>
                  </a:lnTo>
                  <a:lnTo>
                    <a:pt x="53329" y="146264"/>
                  </a:lnTo>
                  <a:lnTo>
                    <a:pt x="53329" y="67910"/>
                  </a:lnTo>
                  <a:lnTo>
                    <a:pt x="49138" y="41476"/>
                  </a:lnTo>
                  <a:lnTo>
                    <a:pt x="37710" y="19890"/>
                  </a:lnTo>
                  <a:lnTo>
                    <a:pt x="20758" y="5336"/>
                  </a:lnTo>
                  <a:lnTo>
                    <a:pt x="0" y="0"/>
                  </a:lnTo>
                  <a:close/>
                </a:path>
              </a:pathLst>
            </a:custGeom>
            <a:solidFill>
              <a:srgbClr val="F2F2F2">
                <a:alpha val="49018"/>
              </a:srgbClr>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6" name="object 56"/>
            <p:cNvSpPr/>
            <p:nvPr/>
          </p:nvSpPr>
          <p:spPr>
            <a:xfrm>
              <a:off x="4023226" y="4019584"/>
              <a:ext cx="106680" cy="428625"/>
            </a:xfrm>
            <a:custGeom>
              <a:avLst/>
              <a:gdLst/>
              <a:ahLst/>
              <a:cxnLst/>
              <a:rect l="l" t="t" r="r" b="b"/>
              <a:pathLst>
                <a:path w="106679" h="428625">
                  <a:moveTo>
                    <a:pt x="0" y="0"/>
                  </a:moveTo>
                  <a:lnTo>
                    <a:pt x="20758" y="5336"/>
                  </a:lnTo>
                  <a:lnTo>
                    <a:pt x="37709" y="19890"/>
                  </a:lnTo>
                  <a:lnTo>
                    <a:pt x="49138" y="41477"/>
                  </a:lnTo>
                  <a:lnTo>
                    <a:pt x="53329" y="67911"/>
                  </a:lnTo>
                  <a:lnTo>
                    <a:pt x="53329" y="146265"/>
                  </a:lnTo>
                  <a:lnTo>
                    <a:pt x="57520" y="172699"/>
                  </a:lnTo>
                  <a:lnTo>
                    <a:pt x="68949" y="194286"/>
                  </a:lnTo>
                  <a:lnTo>
                    <a:pt x="85901" y="208840"/>
                  </a:lnTo>
                  <a:lnTo>
                    <a:pt x="106659" y="214177"/>
                  </a:lnTo>
                  <a:lnTo>
                    <a:pt x="85901" y="219513"/>
                  </a:lnTo>
                  <a:lnTo>
                    <a:pt x="68949" y="234067"/>
                  </a:lnTo>
                  <a:lnTo>
                    <a:pt x="57520" y="255654"/>
                  </a:lnTo>
                  <a:lnTo>
                    <a:pt x="53329" y="282088"/>
                  </a:lnTo>
                  <a:lnTo>
                    <a:pt x="53329" y="360442"/>
                  </a:lnTo>
                  <a:lnTo>
                    <a:pt x="49138" y="386876"/>
                  </a:lnTo>
                  <a:lnTo>
                    <a:pt x="37709" y="408463"/>
                  </a:lnTo>
                  <a:lnTo>
                    <a:pt x="20758" y="423017"/>
                  </a:lnTo>
                  <a:lnTo>
                    <a:pt x="0" y="428354"/>
                  </a:lnTo>
                </a:path>
              </a:pathLst>
            </a:custGeom>
            <a:ln w="6350">
              <a:solidFill>
                <a:srgbClr val="7F7F7F"/>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7" name="object 57"/>
            <p:cNvSpPr/>
            <p:nvPr/>
          </p:nvSpPr>
          <p:spPr>
            <a:xfrm>
              <a:off x="3203892" y="4112974"/>
              <a:ext cx="118110" cy="372745"/>
            </a:xfrm>
            <a:custGeom>
              <a:avLst/>
              <a:gdLst/>
              <a:ahLst/>
              <a:cxnLst/>
              <a:rect l="l" t="t" r="r" b="b"/>
              <a:pathLst>
                <a:path w="118110" h="372745">
                  <a:moveTo>
                    <a:pt x="117612" y="0"/>
                  </a:moveTo>
                  <a:lnTo>
                    <a:pt x="94722" y="5884"/>
                  </a:lnTo>
                  <a:lnTo>
                    <a:pt x="76029" y="21933"/>
                  </a:lnTo>
                  <a:lnTo>
                    <a:pt x="63427" y="45737"/>
                  </a:lnTo>
                  <a:lnTo>
                    <a:pt x="58806" y="74886"/>
                  </a:lnTo>
                  <a:lnTo>
                    <a:pt x="58806" y="111400"/>
                  </a:lnTo>
                  <a:lnTo>
                    <a:pt x="54184" y="140549"/>
                  </a:lnTo>
                  <a:lnTo>
                    <a:pt x="41582" y="164353"/>
                  </a:lnTo>
                  <a:lnTo>
                    <a:pt x="22889" y="180402"/>
                  </a:lnTo>
                  <a:lnTo>
                    <a:pt x="0" y="186287"/>
                  </a:lnTo>
                  <a:lnTo>
                    <a:pt x="22889" y="192172"/>
                  </a:lnTo>
                  <a:lnTo>
                    <a:pt x="41582" y="208221"/>
                  </a:lnTo>
                  <a:lnTo>
                    <a:pt x="54184" y="232024"/>
                  </a:lnTo>
                  <a:lnTo>
                    <a:pt x="58806" y="261174"/>
                  </a:lnTo>
                  <a:lnTo>
                    <a:pt x="58806" y="297687"/>
                  </a:lnTo>
                  <a:lnTo>
                    <a:pt x="63427" y="326837"/>
                  </a:lnTo>
                  <a:lnTo>
                    <a:pt x="76029" y="350640"/>
                  </a:lnTo>
                  <a:lnTo>
                    <a:pt x="94722" y="366689"/>
                  </a:lnTo>
                  <a:lnTo>
                    <a:pt x="117612" y="372574"/>
                  </a:lnTo>
                  <a:lnTo>
                    <a:pt x="117612" y="0"/>
                  </a:lnTo>
                  <a:close/>
                </a:path>
              </a:pathLst>
            </a:custGeom>
            <a:solidFill>
              <a:srgbClr val="F2F2F2">
                <a:alpha val="49018"/>
              </a:srgbClr>
            </a:solid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8" name="object 58"/>
            <p:cNvSpPr/>
            <p:nvPr/>
          </p:nvSpPr>
          <p:spPr>
            <a:xfrm>
              <a:off x="3203891" y="4112974"/>
              <a:ext cx="118110" cy="372745"/>
            </a:xfrm>
            <a:custGeom>
              <a:avLst/>
              <a:gdLst/>
              <a:ahLst/>
              <a:cxnLst/>
              <a:rect l="l" t="t" r="r" b="b"/>
              <a:pathLst>
                <a:path w="118110" h="372745">
                  <a:moveTo>
                    <a:pt x="117613" y="0"/>
                  </a:moveTo>
                  <a:lnTo>
                    <a:pt x="94722" y="5884"/>
                  </a:lnTo>
                  <a:lnTo>
                    <a:pt x="76030" y="21933"/>
                  </a:lnTo>
                  <a:lnTo>
                    <a:pt x="63427" y="45737"/>
                  </a:lnTo>
                  <a:lnTo>
                    <a:pt x="58806" y="74886"/>
                  </a:lnTo>
                  <a:lnTo>
                    <a:pt x="58806" y="111400"/>
                  </a:lnTo>
                  <a:lnTo>
                    <a:pt x="54185" y="140550"/>
                  </a:lnTo>
                  <a:lnTo>
                    <a:pt x="41582" y="164353"/>
                  </a:lnTo>
                  <a:lnTo>
                    <a:pt x="22890" y="180402"/>
                  </a:lnTo>
                  <a:lnTo>
                    <a:pt x="0" y="186287"/>
                  </a:lnTo>
                  <a:lnTo>
                    <a:pt x="22890" y="192172"/>
                  </a:lnTo>
                  <a:lnTo>
                    <a:pt x="41582" y="208221"/>
                  </a:lnTo>
                  <a:lnTo>
                    <a:pt x="54185" y="232024"/>
                  </a:lnTo>
                  <a:lnTo>
                    <a:pt x="58806" y="261174"/>
                  </a:lnTo>
                  <a:lnTo>
                    <a:pt x="58806" y="297688"/>
                  </a:lnTo>
                  <a:lnTo>
                    <a:pt x="63427" y="326837"/>
                  </a:lnTo>
                  <a:lnTo>
                    <a:pt x="76030" y="350641"/>
                  </a:lnTo>
                  <a:lnTo>
                    <a:pt x="94722" y="366690"/>
                  </a:lnTo>
                  <a:lnTo>
                    <a:pt x="117613" y="372575"/>
                  </a:lnTo>
                </a:path>
              </a:pathLst>
            </a:custGeom>
            <a:ln w="6350">
              <a:solidFill>
                <a:srgbClr val="7F7F7F"/>
              </a:solidFill>
            </a:ln>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59" name="object 59"/>
            <p:cNvSpPr txBox="1"/>
            <p:nvPr/>
          </p:nvSpPr>
          <p:spPr>
            <a:xfrm>
              <a:off x="4201571" y="4152900"/>
              <a:ext cx="304800" cy="138499"/>
            </a:xfrm>
            <a:prstGeom prst="rect">
              <a:avLst/>
            </a:prstGeom>
          </p:spPr>
          <p:txBody>
            <a:bodyPr vert="horz" wrap="square" lIns="0" tIns="0" rIns="0" bIns="0" rtlCol="0">
              <a:noAutofit/>
            </a:bodyPr>
            <a:lstStyle/>
            <a:p>
              <a:pPr marL="12700" fontAlgn="ctr">
                <a:lnSpc>
                  <a:spcPct val="100000"/>
                </a:lnSpc>
              </a:pPr>
              <a:r>
                <a:rPr lang="en-US" sz="900" b="1" i="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Error</a:t>
              </a:r>
            </a:p>
          </p:txBody>
        </p:sp>
        <p:sp>
          <p:nvSpPr>
            <p:cNvPr id="60" name="object 60"/>
            <p:cNvSpPr txBox="1"/>
            <p:nvPr/>
          </p:nvSpPr>
          <p:spPr>
            <a:xfrm>
              <a:off x="2843283" y="4213859"/>
              <a:ext cx="304800" cy="138499"/>
            </a:xfrm>
            <a:prstGeom prst="rect">
              <a:avLst/>
            </a:prstGeom>
          </p:spPr>
          <p:txBody>
            <a:bodyPr vert="horz" wrap="square" lIns="0" tIns="0" rIns="0" bIns="0" rtlCol="0">
              <a:noAutofit/>
            </a:bodyPr>
            <a:lstStyle/>
            <a:p>
              <a:pPr marL="12700" fontAlgn="ctr">
                <a:lnSpc>
                  <a:spcPct val="100000"/>
                </a:lnSpc>
              </a:pPr>
              <a:r>
                <a:rPr lang="en-US" sz="900" b="1" i="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Error</a:t>
              </a:r>
            </a:p>
          </p:txBody>
        </p:sp>
        <p:sp>
          <p:nvSpPr>
            <p:cNvPr id="82" name="文本框 81"/>
            <p:cNvSpPr txBox="1"/>
            <p:nvPr/>
          </p:nvSpPr>
          <p:spPr bwMode="auto">
            <a:xfrm>
              <a:off x="1047632" y="4212624"/>
              <a:ext cx="274639" cy="698414"/>
            </a:xfrm>
            <a:prstGeom prst="rect">
              <a:avLst/>
            </a:prstGeom>
            <a:solidFill>
              <a:schemeClr val="bg1"/>
            </a:solidFill>
            <a:ln w="9525">
              <a:noFill/>
              <a:miter lim="800000"/>
              <a:headEnd/>
              <a:tailEnd/>
            </a:ln>
          </p:spPr>
          <p:txBody>
            <a:bodyPr vert="vert270"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p:txBody>
        </p:sp>
        <p:sp>
          <p:nvSpPr>
            <p:cNvPr id="83" name="文本框 82"/>
            <p:cNvSpPr txBox="1"/>
            <p:nvPr/>
          </p:nvSpPr>
          <p:spPr bwMode="auto">
            <a:xfrm>
              <a:off x="3228183" y="6041527"/>
              <a:ext cx="1093062" cy="249503"/>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p:txBody>
        </p:sp>
        <p:sp>
          <p:nvSpPr>
            <p:cNvPr id="85" name="文本框 84"/>
            <p:cNvSpPr txBox="1"/>
            <p:nvPr/>
          </p:nvSpPr>
          <p:spPr bwMode="auto">
            <a:xfrm>
              <a:off x="2661608" y="4147773"/>
              <a:ext cx="552289" cy="244989"/>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Error</a:t>
              </a:r>
            </a:p>
          </p:txBody>
        </p:sp>
        <p:sp>
          <p:nvSpPr>
            <p:cNvPr id="86" name="文本框 85"/>
            <p:cNvSpPr txBox="1"/>
            <p:nvPr/>
          </p:nvSpPr>
          <p:spPr bwMode="auto">
            <a:xfrm>
              <a:off x="4087643" y="4136511"/>
              <a:ext cx="552289" cy="244989"/>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200" b="1">
                  <a:solidFill>
                    <a:srgbClr val="000000"/>
                  </a:solidFill>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Error</a:t>
              </a:r>
            </a:p>
          </p:txBody>
        </p:sp>
      </p:grpSp>
      <p:graphicFrame>
        <p:nvGraphicFramePr>
          <p:cNvPr id="88" name="对象 87"/>
          <p:cNvGraphicFramePr>
            <a:graphicFrameLocks noChangeAspect="1"/>
          </p:cNvGraphicFramePr>
          <p:nvPr>
            <p:extLst>
              <p:ext uri="{D42A27DB-BD31-4B8C-83A1-F6EECF244321}">
                <p14:modId xmlns:p14="http://schemas.microsoft.com/office/powerpoint/2010/main" val="4129705978"/>
              </p:ext>
            </p:extLst>
          </p:nvPr>
        </p:nvGraphicFramePr>
        <p:xfrm>
          <a:off x="8210518" y="2645197"/>
          <a:ext cx="3102650" cy="792163"/>
        </p:xfrm>
        <a:graphic>
          <a:graphicData uri="http://schemas.openxmlformats.org/presentationml/2006/ole">
            <mc:AlternateContent xmlns:mc="http://schemas.openxmlformats.org/markup-compatibility/2006">
              <mc:Choice xmlns:v="urn:schemas-microsoft-com:vml" Requires="v">
                <p:oleObj name="Equation" r:id="rId4" imgW="1587240" imgH="393480" progId="Equation.DSMT4">
                  <p:embed/>
                </p:oleObj>
              </mc:Choice>
              <mc:Fallback>
                <p:oleObj name="Equation" r:id="rId4" imgW="1587240" imgH="393480" progId="Equation.DSMT4">
                  <p:embed/>
                  <p:pic>
                    <p:nvPicPr>
                      <p:cNvPr id="0" name=""/>
                      <p:cNvPicPr/>
                      <p:nvPr/>
                    </p:nvPicPr>
                    <p:blipFill>
                      <a:blip r:embed="rId5"/>
                      <a:stretch>
                        <a:fillRect/>
                      </a:stretch>
                    </p:blipFill>
                    <p:spPr>
                      <a:xfrm>
                        <a:off x="8210518" y="2645197"/>
                        <a:ext cx="3102650" cy="792163"/>
                      </a:xfrm>
                      <a:prstGeom prst="rect">
                        <a:avLst/>
                      </a:prstGeom>
                    </p:spPr>
                  </p:pic>
                </p:oleObj>
              </mc:Fallback>
            </mc:AlternateContent>
          </a:graphicData>
        </a:graphic>
      </p:graphicFrame>
      <p:sp>
        <p:nvSpPr>
          <p:cNvPr id="89" name="object 76"/>
          <p:cNvSpPr txBox="1"/>
          <p:nvPr/>
        </p:nvSpPr>
        <p:spPr>
          <a:xfrm>
            <a:off x="5979685" y="3743441"/>
            <a:ext cx="1534838" cy="276999"/>
          </a:xfrm>
          <a:prstGeom prst="rect">
            <a:avLst/>
          </a:prstGeom>
        </p:spPr>
        <p:txBody>
          <a:bodyPr vert="horz" wrap="square" lIns="0" tIns="0" rIns="0" bIns="0" rtlCol="0">
            <a:noAutofit/>
          </a:bodyPr>
          <a:lstStyle/>
          <a:p>
            <a:pPr marL="19685" fontAlgn="ctr">
              <a:lnSpc>
                <a:spcPct val="100000"/>
              </a:lnSpc>
            </a:pPr>
            <a:r>
              <a:rPr lang="en-US" sz="180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Goal:</a:t>
            </a:r>
          </a:p>
        </p:txBody>
      </p:sp>
      <p:graphicFrame>
        <p:nvGraphicFramePr>
          <p:cNvPr id="90" name="对象 89"/>
          <p:cNvGraphicFramePr>
            <a:graphicFrameLocks noChangeAspect="1"/>
          </p:cNvGraphicFramePr>
          <p:nvPr>
            <p:extLst>
              <p:ext uri="{D42A27DB-BD31-4B8C-83A1-F6EECF244321}">
                <p14:modId xmlns:p14="http://schemas.microsoft.com/office/powerpoint/2010/main" val="620559409"/>
              </p:ext>
            </p:extLst>
          </p:nvPr>
        </p:nvGraphicFramePr>
        <p:xfrm>
          <a:off x="6365654" y="4085625"/>
          <a:ext cx="4613664" cy="908532"/>
        </p:xfrm>
        <a:graphic>
          <a:graphicData uri="http://schemas.openxmlformats.org/presentationml/2006/ole">
            <mc:AlternateContent xmlns:mc="http://schemas.openxmlformats.org/markup-compatibility/2006">
              <mc:Choice xmlns:v="urn:schemas-microsoft-com:vml" Requires="v">
                <p:oleObj name="Equation" r:id="rId6" imgW="2057400" imgH="393480" progId="Equation.DSMT4">
                  <p:embed/>
                </p:oleObj>
              </mc:Choice>
              <mc:Fallback>
                <p:oleObj name="Equation" r:id="rId6" imgW="2057400" imgH="393480" progId="Equation.DSMT4">
                  <p:embed/>
                  <p:pic>
                    <p:nvPicPr>
                      <p:cNvPr id="0" name=""/>
                      <p:cNvPicPr/>
                      <p:nvPr/>
                    </p:nvPicPr>
                    <p:blipFill>
                      <a:blip r:embed="rId7"/>
                      <a:stretch>
                        <a:fillRect/>
                      </a:stretch>
                    </p:blipFill>
                    <p:spPr>
                      <a:xfrm>
                        <a:off x="6365654" y="4085625"/>
                        <a:ext cx="4613664" cy="908532"/>
                      </a:xfrm>
                      <a:prstGeom prst="rect">
                        <a:avLst/>
                      </a:prstGeom>
                    </p:spPr>
                  </p:pic>
                </p:oleObj>
              </mc:Fallback>
            </mc:AlternateContent>
          </a:graphicData>
        </a:graphic>
      </p:graphicFrame>
    </p:spTree>
    <p:extLst>
      <p:ext uri="{BB962C8B-B14F-4D97-AF65-F5344CB8AC3E}">
        <p14:creationId xmlns:p14="http://schemas.microsoft.com/office/powerpoint/2010/main" val="2353849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sym typeface="Huawei Sans" panose="020C0503030203020204" pitchFamily="34" charset="0"/>
              </a:rPr>
              <a:t>Linear Regression (2)</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a:xfrm>
                <a:off x="731838" y="1052514"/>
                <a:ext cx="10728326" cy="3885246"/>
              </a:xfrm>
            </p:spPr>
            <p:txBody>
              <a:bodyPr wrap="square">
                <a:noAutofit/>
              </a:bodyPr>
              <a:lstStyle/>
              <a:p>
                <a:r>
                  <a:rPr lang="en-US" sz="1600" dirty="0">
                    <a:sym typeface="Huawei Sans" panose="020C0503030203020204" pitchFamily="34" charset="0"/>
                  </a:rPr>
                  <a:t>The model function of linear regression is as follows, where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𝑤</m:t>
                    </m:r>
                  </m:oMath>
                </a14:m>
                <a:r>
                  <a:rPr lang="en-US" sz="1600" dirty="0">
                    <a:sym typeface="Huawei Sans" panose="020C0503030203020204" pitchFamily="34" charset="0"/>
                  </a:rPr>
                  <a:t> indicates the weight parameter,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𝑏</m:t>
                    </m:r>
                  </m:oMath>
                </a14:m>
                <a:r>
                  <a:rPr lang="en-US" sz="1600" dirty="0">
                    <a:sym typeface="Huawei Sans" panose="020C0503030203020204" pitchFamily="34" charset="0"/>
                  </a:rPr>
                  <a:t> indicates the bias, and </a:t>
                </a:r>
                <a14:m>
                  <m:oMath xmlns:m="http://schemas.openxmlformats.org/officeDocument/2006/math">
                    <m:r>
                      <a:rPr lang="en-US" altLang="zh-CN" sz="1400" b="0" i="1" smtClean="0">
                        <a:latin typeface="Cambria Math" panose="02040503050406030204" pitchFamily="18" charset="0"/>
                        <a:cs typeface="+mn-ea"/>
                        <a:sym typeface="Huawei Sans" panose="020C0503030203020204" pitchFamily="34" charset="0"/>
                      </a:rPr>
                      <m:t>𝑥</m:t>
                    </m:r>
                  </m:oMath>
                </a14:m>
                <a:r>
                  <a:rPr lang="en-US" sz="1600" dirty="0">
                    <a:sym typeface="Huawei Sans" panose="020C0503030203020204" pitchFamily="34" charset="0"/>
                  </a:rPr>
                  <a:t> indicates the sample attribute.</a:t>
                </a:r>
              </a:p>
              <a:p>
                <a:endParaRPr lang="en-US" altLang="zh-CN" sz="1600" dirty="0">
                  <a:sym typeface="Huawei Sans" panose="020C0503030203020204" pitchFamily="34" charset="0"/>
                </a:endParaRPr>
              </a:p>
              <a:p>
                <a:r>
                  <a:rPr lang="en-US" sz="1600" dirty="0">
                    <a:sym typeface="Huawei Sans" panose="020C0503030203020204" pitchFamily="34" charset="0"/>
                  </a:rPr>
                  <a:t>The relationship between the value predicted by the model and actual value is as follows, where </a:t>
                </a:r>
                <a14:m>
                  <m:oMath xmlns:m="http://schemas.openxmlformats.org/officeDocument/2006/math">
                    <m:r>
                      <a:rPr lang="en-US" altLang="zh-CN" sz="1600" b="0" i="1" smtClean="0">
                        <a:latin typeface="Cambria Math" panose="02040503050406030204" pitchFamily="18" charset="0"/>
                        <a:cs typeface="+mn-ea"/>
                        <a:sym typeface="Huawei Sans" panose="020C0503030203020204" pitchFamily="34" charset="0"/>
                      </a:rPr>
                      <m:t>𝑦</m:t>
                    </m:r>
                  </m:oMath>
                </a14:m>
                <a:r>
                  <a:rPr lang="en-US" sz="1600" dirty="0">
                    <a:sym typeface="Huawei Sans" panose="020C0503030203020204" pitchFamily="34" charset="0"/>
                  </a:rPr>
                  <a:t> indicates the actual value, and </a:t>
                </a:r>
                <a14:m>
                  <m:oMath xmlns:m="http://schemas.openxmlformats.org/officeDocument/2006/math">
                    <m:r>
                      <a:rPr lang="zh-CN" altLang="en-US" sz="1600" i="1" smtClean="0">
                        <a:latin typeface="Cambria Math" panose="02040503050406030204" pitchFamily="18" charset="0"/>
                        <a:cs typeface="+mn-ea"/>
                        <a:sym typeface="Huawei Sans" panose="020C0503030203020204" pitchFamily="34" charset="0"/>
                      </a:rPr>
                      <m:t>𝜀</m:t>
                    </m:r>
                  </m:oMath>
                </a14:m>
                <a:r>
                  <a:rPr lang="en-US" sz="1600" dirty="0">
                    <a:sym typeface="Huawei Sans" panose="020C0503030203020204" pitchFamily="34" charset="0"/>
                  </a:rPr>
                  <a:t> indicates the error.</a:t>
                </a:r>
              </a:p>
              <a:p>
                <a:endParaRPr lang="en-US" altLang="zh-CN" sz="1600" dirty="0">
                  <a:sym typeface="Huawei Sans" panose="020C0503030203020204" pitchFamily="34" charset="0"/>
                </a:endParaRPr>
              </a:p>
              <a:p>
                <a:endParaRPr lang="en-US" sz="1600" dirty="0">
                  <a:sym typeface="Huawei Sans" panose="020C0503030203020204" pitchFamily="34" charset="0"/>
                </a:endParaRPr>
              </a:p>
              <a:p>
                <a:r>
                  <a:rPr lang="en-US" sz="1600" dirty="0">
                    <a:sym typeface="Huawei Sans" panose="020C0503030203020204" pitchFamily="34" charset="0"/>
                  </a:rPr>
                  <a:t>The error </a:t>
                </a:r>
                <a14:m>
                  <m:oMath xmlns:m="http://schemas.openxmlformats.org/officeDocument/2006/math">
                    <m:r>
                      <a:rPr lang="zh-CN" altLang="en-US" sz="1600" i="1">
                        <a:latin typeface="Cambria Math" panose="02040503050406030204" pitchFamily="18" charset="0"/>
                        <a:cs typeface="+mn-ea"/>
                        <a:sym typeface="Huawei Sans" panose="020C0503030203020204" pitchFamily="34" charset="0"/>
                      </a:rPr>
                      <m:t>𝜀</m:t>
                    </m:r>
                  </m:oMath>
                </a14:m>
                <a:r>
                  <a:rPr lang="en-US" sz="1600" dirty="0">
                    <a:sym typeface="Huawei Sans" panose="020C0503030203020204" pitchFamily="34" charset="0"/>
                  </a:rPr>
                  <a:t> is influenced by many factors independently. According to the central limit theorem, the error </a:t>
                </a:r>
                <a14:m>
                  <m:oMath xmlns:m="http://schemas.openxmlformats.org/officeDocument/2006/math">
                    <m:r>
                      <a:rPr lang="zh-CN" altLang="en-US" sz="1600" i="1">
                        <a:latin typeface="Cambria Math" panose="02040503050406030204" pitchFamily="18" charset="0"/>
                        <a:cs typeface="+mn-ea"/>
                        <a:sym typeface="Huawei Sans" panose="020C0503030203020204" pitchFamily="34" charset="0"/>
                      </a:rPr>
                      <m:t>𝜀</m:t>
                    </m:r>
                  </m:oMath>
                </a14:m>
                <a:r>
                  <a:rPr lang="en-US" sz="1600" dirty="0">
                    <a:sym typeface="Huawei Sans" panose="020C0503030203020204" pitchFamily="34" charset="0"/>
                  </a:rPr>
                  <a:t> follows normal distribution. According to the normal distribution function and maximum likelihood estimation, the loss function of linear regression is as follows:</a:t>
                </a:r>
              </a:p>
              <a:p>
                <a:endParaRPr lang="en-US" altLang="zh-CN" sz="1600" dirty="0">
                  <a:sym typeface="Huawei Sans" panose="020C0503030203020204" pitchFamily="34" charset="0"/>
                </a:endParaRPr>
              </a:p>
              <a:p>
                <a:endParaRPr lang="en-US" sz="1600" dirty="0">
                  <a:sym typeface="Huawei Sans" panose="020C0503030203020204" pitchFamily="34" charset="0"/>
                </a:endParaRPr>
              </a:p>
              <a:p>
                <a:r>
                  <a:rPr lang="en-US" sz="1600" dirty="0">
                    <a:sym typeface="Huawei Sans" panose="020C0503030203020204" pitchFamily="34" charset="0"/>
                  </a:rPr>
                  <a:t>To make the predicted value close to the actual value, we need to minimize the loss value. We can use the gradient descent method to calculate the weight parameter </a:t>
                </a:r>
                <a14:m>
                  <m:oMath xmlns:m="http://schemas.openxmlformats.org/officeDocument/2006/math">
                    <m:r>
                      <a:rPr lang="en-US" altLang="zh-CN" sz="1400" i="1" dirty="0">
                        <a:latin typeface="Cambria Math" panose="02040503050406030204" pitchFamily="18" charset="0"/>
                        <a:cs typeface="+mn-ea"/>
                        <a:sym typeface="Huawei Sans" panose="020C0503030203020204" pitchFamily="34" charset="0"/>
                      </a:rPr>
                      <m:t>𝑤</m:t>
                    </m:r>
                  </m:oMath>
                </a14:m>
                <a:r>
                  <a:rPr lang="en-US" sz="1600" dirty="0">
                    <a:sym typeface="Huawei Sans" panose="020C0503030203020204" pitchFamily="34" charset="0"/>
                  </a:rPr>
                  <a:t> when the loss function reaches the minimum, and then complete model building.</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xfrm>
                <a:off x="731838" y="1052514"/>
                <a:ext cx="10728326" cy="3885246"/>
              </a:xfrm>
              <a:blipFill rotWithShape="0">
                <a:blip r:embed="rId4"/>
                <a:stretch>
                  <a:fillRect l="-57" r="-341" b="-471"/>
                </a:stretch>
              </a:blipFill>
            </p:spPr>
            <p:txBody>
              <a:bodyPr/>
              <a:lstStyle/>
              <a:p>
                <a:r>
                  <a:rPr 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495687533"/>
              </p:ext>
            </p:extLst>
          </p:nvPr>
        </p:nvGraphicFramePr>
        <p:xfrm>
          <a:off x="5051424" y="1649278"/>
          <a:ext cx="2332037" cy="568325"/>
        </p:xfrm>
        <a:graphic>
          <a:graphicData uri="http://schemas.openxmlformats.org/presentationml/2006/ole">
            <mc:AlternateContent xmlns:mc="http://schemas.openxmlformats.org/markup-compatibility/2006">
              <mc:Choice xmlns:v="urn:schemas-microsoft-com:vml" Requires="v">
                <p:oleObj name="Equation" r:id="rId5" imgW="990360" imgH="241200" progId="Equation.DSMT4">
                  <p:embed/>
                </p:oleObj>
              </mc:Choice>
              <mc:Fallback>
                <p:oleObj name="Equation" r:id="rId5" imgW="990360" imgH="241200" progId="Equation.DSMT4">
                  <p:embed/>
                  <p:pic>
                    <p:nvPicPr>
                      <p:cNvPr id="0" name=""/>
                      <p:cNvPicPr/>
                      <p:nvPr/>
                    </p:nvPicPr>
                    <p:blipFill>
                      <a:blip r:embed="rId6"/>
                      <a:stretch>
                        <a:fillRect/>
                      </a:stretch>
                    </p:blipFill>
                    <p:spPr>
                      <a:xfrm>
                        <a:off x="5051424" y="1649278"/>
                        <a:ext cx="2332037" cy="5683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075913"/>
              </p:ext>
            </p:extLst>
          </p:nvPr>
        </p:nvGraphicFramePr>
        <p:xfrm>
          <a:off x="5051424" y="2991894"/>
          <a:ext cx="2471737" cy="585787"/>
        </p:xfrm>
        <a:graphic>
          <a:graphicData uri="http://schemas.openxmlformats.org/presentationml/2006/ole">
            <mc:AlternateContent xmlns:mc="http://schemas.openxmlformats.org/markup-compatibility/2006">
              <mc:Choice xmlns:v="urn:schemas-microsoft-com:vml" Requires="v">
                <p:oleObj name="Equation" r:id="rId7" imgW="965160" imgH="228600" progId="Equation.DSMT4">
                  <p:embed/>
                </p:oleObj>
              </mc:Choice>
              <mc:Fallback>
                <p:oleObj name="Equation" r:id="rId7" imgW="965160" imgH="228600" progId="Equation.DSMT4">
                  <p:embed/>
                  <p:pic>
                    <p:nvPicPr>
                      <p:cNvPr id="0" name=""/>
                      <p:cNvPicPr/>
                      <p:nvPr/>
                    </p:nvPicPr>
                    <p:blipFill>
                      <a:blip r:embed="rId8"/>
                      <a:stretch>
                        <a:fillRect/>
                      </a:stretch>
                    </p:blipFill>
                    <p:spPr>
                      <a:xfrm>
                        <a:off x="5051424" y="2991894"/>
                        <a:ext cx="2471737" cy="5857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60140995"/>
              </p:ext>
            </p:extLst>
          </p:nvPr>
        </p:nvGraphicFramePr>
        <p:xfrm>
          <a:off x="4591050" y="4742361"/>
          <a:ext cx="3392488" cy="792163"/>
        </p:xfrm>
        <a:graphic>
          <a:graphicData uri="http://schemas.openxmlformats.org/presentationml/2006/ole">
            <mc:AlternateContent xmlns:mc="http://schemas.openxmlformats.org/markup-compatibility/2006">
              <mc:Choice xmlns:v="urn:schemas-microsoft-com:vml" Requires="v">
                <p:oleObj name="Equation" r:id="rId9" imgW="1650960" imgH="393480" progId="Equation.DSMT4">
                  <p:embed/>
                </p:oleObj>
              </mc:Choice>
              <mc:Fallback>
                <p:oleObj name="Equation" r:id="rId9" imgW="1650960" imgH="393480" progId="Equation.DSMT4">
                  <p:embed/>
                  <p:pic>
                    <p:nvPicPr>
                      <p:cNvPr id="0" name=""/>
                      <p:cNvPicPr/>
                      <p:nvPr/>
                    </p:nvPicPr>
                    <p:blipFill>
                      <a:blip r:embed="rId10"/>
                      <a:stretch>
                        <a:fillRect/>
                      </a:stretch>
                    </p:blipFill>
                    <p:spPr>
                      <a:xfrm>
                        <a:off x="4591050" y="4742361"/>
                        <a:ext cx="3392488" cy="792163"/>
                      </a:xfrm>
                      <a:prstGeom prst="rect">
                        <a:avLst/>
                      </a:prstGeom>
                    </p:spPr>
                  </p:pic>
                </p:oleObj>
              </mc:Fallback>
            </mc:AlternateContent>
          </a:graphicData>
        </a:graphic>
      </p:graphicFrame>
    </p:spTree>
    <p:extLst>
      <p:ext uri="{BB962C8B-B14F-4D97-AF65-F5344CB8AC3E}">
        <p14:creationId xmlns:p14="http://schemas.microsoft.com/office/powerpoint/2010/main" val="1788693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wrap="square">
            <a:noAutofit/>
          </a:bodyPr>
          <a:lstStyle/>
          <a:p>
            <a:r>
              <a:rPr lang="en-US">
                <a:sym typeface="Huawei Sans" panose="020C0503030203020204" pitchFamily="34" charset="0"/>
              </a:rPr>
              <a:t>Gradient Descent Method</a:t>
            </a:r>
          </a:p>
        </p:txBody>
      </p:sp>
      <mc:AlternateContent xmlns:mc="http://schemas.openxmlformats.org/markup-compatibility/2006" xmlns:a14="http://schemas.microsoft.com/office/drawing/2010/main">
        <mc:Choice Requires="a14">
          <p:sp>
            <p:nvSpPr>
              <p:cNvPr id="95" name="文本占位符 94"/>
              <p:cNvSpPr>
                <a:spLocks noGrp="1"/>
              </p:cNvSpPr>
              <p:nvPr>
                <p:ph type="body" sz="quarter" idx="10"/>
              </p:nvPr>
            </p:nvSpPr>
            <p:spPr/>
            <p:txBody>
              <a:bodyPr wrap="square">
                <a:noAutofit/>
              </a:bodyPr>
              <a:lstStyle/>
              <a:p>
                <a:r>
                  <a:rPr lang="en-US" sz="1800" dirty="0">
                    <a:sym typeface="Huawei Sans" panose="020C0503030203020204" pitchFamily="34" charset="0"/>
                  </a:rPr>
                  <a:t>The gradient descent algorithm finds the minimum value of a function through iteration.</a:t>
                </a:r>
              </a:p>
              <a:p>
                <a:r>
                  <a:rPr lang="en-US" sz="1800" dirty="0">
                    <a:sym typeface="Huawei Sans" panose="020C0503030203020204" pitchFamily="34" charset="0"/>
                  </a:rPr>
                  <a:t>It aims to randomize an initial point on the loss function, and then find the global minimum value of the loss function based on the negative gradient direction. Such parameter value is the optimal parameter value.</a:t>
                </a:r>
              </a:p>
              <a:p>
                <a:pPr marL="654050" lvl="1" indent="-358775"/>
                <a:r>
                  <a:rPr lang="en-US" sz="1800" b="1" dirty="0">
                    <a:sym typeface="Huawei Sans" panose="020C0503030203020204" pitchFamily="34" charset="0"/>
                  </a:rPr>
                  <a:t>Point A:</a:t>
                </a:r>
                <a:r>
                  <a:rPr lang="en-US" sz="1800" dirty="0">
                    <a:sym typeface="Huawei Sans" panose="020C0503030203020204" pitchFamily="34" charset="0"/>
                  </a:rPr>
                  <a:t> the position of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0</m:t>
                        </m:r>
                      </m:sub>
                    </m:sSub>
                  </m:oMath>
                </a14:m>
                <a:r>
                  <a:rPr lang="en-US" sz="1600" dirty="0">
                    <a:cs typeface="Huawei Sans" panose="020C0503030203020204" pitchFamily="34" charset="0"/>
                    <a:sym typeface="Huawei Sans" panose="020C0503030203020204" pitchFamily="34" charset="0"/>
                  </a:rPr>
                  <a:t> and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1</m:t>
                        </m:r>
                      </m:sub>
                    </m:sSub>
                  </m:oMath>
                </a14:m>
                <a:r>
                  <a:rPr lang="en-US" sz="1800" dirty="0">
                    <a:sym typeface="Huawei Sans" panose="020C0503030203020204" pitchFamily="34" charset="0"/>
                  </a:rPr>
                  <a:t> after random initialization. </a:t>
                </a:r>
                <a:br>
                  <a:rPr lang="en-US" sz="1800" dirty="0">
                    <a:sym typeface="Huawei Sans" panose="020C0503030203020204" pitchFamily="34" charset="0"/>
                  </a:rPr>
                </a:b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0</m:t>
                        </m:r>
                      </m:sub>
                    </m:sSub>
                  </m:oMath>
                </a14:m>
                <a:r>
                  <a:rPr lang="en-US" sz="1800" dirty="0">
                    <a:cs typeface="Huawei Sans" panose="020C0503030203020204" pitchFamily="34" charset="0"/>
                    <a:sym typeface="Huawei Sans" panose="020C0503030203020204" pitchFamily="34" charset="0"/>
                  </a:rPr>
                  <a:t> and</a:t>
                </a:r>
                <a:r>
                  <a:rPr lang="en-US" sz="1600" dirty="0">
                    <a:cs typeface="Huawei Sans" panose="020C0503030203020204" pitchFamily="34" charset="0"/>
                    <a:sym typeface="Huawei Sans" panose="020C0503030203020204" pitchFamily="34" charset="0"/>
                  </a:rPr>
                  <a:t>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1</m:t>
                        </m:r>
                      </m:sub>
                    </m:sSub>
                  </m:oMath>
                </a14:m>
                <a:r>
                  <a:rPr lang="en-US" sz="1800" dirty="0">
                    <a:cs typeface="Huawei Sans" panose="020C0503030203020204" pitchFamily="34" charset="0"/>
                    <a:sym typeface="Huawei Sans" panose="020C0503030203020204" pitchFamily="34" charset="0"/>
                  </a:rPr>
                  <a:t> are the required </a:t>
                </a:r>
                <a:r>
                  <a:rPr lang="en-US" sz="1800" b="1" dirty="0">
                    <a:cs typeface="Huawei Sans" panose="020C0503030203020204" pitchFamily="34" charset="0"/>
                    <a:sym typeface="Huawei Sans" panose="020C0503030203020204" pitchFamily="34" charset="0"/>
                  </a:rPr>
                  <a:t>parameters.</a:t>
                </a:r>
                <a:r>
                  <a:rPr lang="en-US" sz="1600" dirty="0">
                    <a:cs typeface="Huawei Sans" panose="020C0503030203020204" pitchFamily="34" charset="0"/>
                    <a:sym typeface="Huawei Sans" panose="020C0503030203020204" pitchFamily="34" charset="0"/>
                  </a:rPr>
                  <a:t> </a:t>
                </a:r>
              </a:p>
              <a:p>
                <a:pPr marL="654050" lvl="1" indent="-358775"/>
                <a:r>
                  <a:rPr lang="en-US" sz="1800" b="1" dirty="0">
                    <a:sym typeface="Huawei Sans" panose="020C0503030203020204" pitchFamily="34" charset="0"/>
                  </a:rPr>
                  <a:t>A-B connection line: </a:t>
                </a:r>
                <a:r>
                  <a:rPr lang="en-US" sz="1800" dirty="0">
                    <a:sym typeface="Huawei Sans" panose="020C0503030203020204" pitchFamily="34" charset="0"/>
                  </a:rPr>
                  <a:t>a track formed based on descents in</a:t>
                </a:r>
              </a:p>
              <a:p>
                <a:pPr marL="644335" lvl="2" indent="0">
                  <a:buNone/>
                </a:pPr>
                <a:r>
                  <a:rPr lang="en-US" sz="1800" dirty="0">
                    <a:sym typeface="Huawei Sans" panose="020C0503030203020204" pitchFamily="34" charset="0"/>
                  </a:rPr>
                  <a:t>a negative gradient direction. Upon each descent, values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0</m:t>
                        </m:r>
                      </m:sub>
                    </m:sSub>
                  </m:oMath>
                </a14:m>
                <a:r>
                  <a:rPr lang="en-US" sz="1600" dirty="0">
                    <a:cs typeface="Huawei Sans" panose="020C0503030203020204" pitchFamily="34" charset="0"/>
                    <a:sym typeface="Huawei Sans" panose="020C0503030203020204" pitchFamily="34" charset="0"/>
                  </a:rPr>
                  <a:t> </a:t>
                </a:r>
                <a:br>
                  <a:rPr lang="en-US" sz="1600" dirty="0">
                    <a:cs typeface="Huawei Sans" panose="020C0503030203020204" pitchFamily="34" charset="0"/>
                    <a:sym typeface="Huawei Sans" panose="020C0503030203020204" pitchFamily="34" charset="0"/>
                  </a:rPr>
                </a:br>
                <a:r>
                  <a:rPr lang="en-US" sz="1600" dirty="0">
                    <a:cs typeface="Huawei Sans" panose="020C0503030203020204" pitchFamily="34" charset="0"/>
                    <a:sym typeface="Huawei Sans" panose="020C0503030203020204" pitchFamily="34" charset="0"/>
                  </a:rPr>
                  <a:t>and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1</m:t>
                        </m:r>
                      </m:sub>
                    </m:sSub>
                  </m:oMath>
                </a14:m>
                <a:r>
                  <a:rPr lang="en-US" sz="1800" dirty="0">
                    <a:sym typeface="Huawei Sans" panose="020C0503030203020204" pitchFamily="34" charset="0"/>
                  </a:rPr>
                  <a:t> </a:t>
                </a:r>
                <a:r>
                  <a:rPr lang="en-US" sz="1800" b="1" dirty="0">
                    <a:sym typeface="Huawei Sans" panose="020C0503030203020204" pitchFamily="34" charset="0"/>
                  </a:rPr>
                  <a:t>change</a:t>
                </a:r>
                <a:r>
                  <a:rPr lang="en-US" sz="1800" dirty="0">
                    <a:sym typeface="Huawei Sans" panose="020C0503030203020204" pitchFamily="34" charset="0"/>
                  </a:rPr>
                  <a:t>, and the regression line also changes.</a:t>
                </a:r>
              </a:p>
              <a:p>
                <a:pPr marL="654050" lvl="1" indent="-358775"/>
                <a:r>
                  <a:rPr lang="en-US" sz="1800" b="1" dirty="0">
                    <a:sym typeface="Huawei Sans" panose="020C0503030203020204" pitchFamily="34" charset="0"/>
                  </a:rPr>
                  <a:t>Point B: </a:t>
                </a:r>
                <a:r>
                  <a:rPr lang="en-US" sz="1800" dirty="0">
                    <a:sym typeface="Huawei Sans" panose="020C0503030203020204" pitchFamily="34" charset="0"/>
                  </a:rPr>
                  <a:t>global minimum value of the loss function. </a:t>
                </a:r>
                <a:br>
                  <a:rPr lang="en-US" sz="1800" dirty="0">
                    <a:sym typeface="Huawei Sans" panose="020C0503030203020204" pitchFamily="34" charset="0"/>
                  </a:rPr>
                </a:br>
                <a:r>
                  <a:rPr lang="en-US" sz="1800" dirty="0">
                    <a:sym typeface="Huawei Sans" panose="020C0503030203020204" pitchFamily="34" charset="0"/>
                  </a:rPr>
                  <a:t>Final values of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0</m:t>
                        </m:r>
                      </m:sub>
                    </m:sSub>
                  </m:oMath>
                </a14:m>
                <a:r>
                  <a:rPr lang="en-US" sz="1600" dirty="0">
                    <a:cs typeface="Huawei Sans" panose="020C0503030203020204" pitchFamily="34" charset="0"/>
                    <a:sym typeface="Huawei Sans" panose="020C0503030203020204" pitchFamily="34" charset="0"/>
                  </a:rPr>
                  <a:t> and </a:t>
                </a:r>
                <a14:m>
                  <m:oMath xmlns:m="http://schemas.openxmlformats.org/officeDocument/2006/math">
                    <m:sSub>
                      <m:sSubPr>
                        <m:ctrlPr>
                          <a:rPr lang="en-US" altLang="zh-CN" sz="1600" i="1">
                            <a:latin typeface="Cambria Math" panose="02040503050406030204" pitchFamily="18" charset="0"/>
                            <a:sym typeface="Huawei Sans" panose="020C0503030203020204" pitchFamily="34" charset="0"/>
                          </a:rPr>
                        </m:ctrlPr>
                      </m:sSubPr>
                      <m:e>
                        <m:r>
                          <a:rPr lang="en-US" altLang="zh-CN" sz="1600">
                            <a:latin typeface="Cambria Math" panose="02040503050406030204" pitchFamily="18" charset="0"/>
                            <a:sym typeface="Huawei Sans" panose="020C0503030203020204" pitchFamily="34" charset="0"/>
                          </a:rPr>
                          <m:t>𝑤</m:t>
                        </m:r>
                      </m:e>
                      <m:sub>
                        <m:r>
                          <a:rPr lang="en-US" altLang="zh-CN" sz="1600">
                            <a:latin typeface="Cambria Math" panose="02040503050406030204" pitchFamily="18" charset="0"/>
                            <a:sym typeface="Huawei Sans" panose="020C0503030203020204" pitchFamily="34" charset="0"/>
                          </a:rPr>
                          <m:t>1</m:t>
                        </m:r>
                      </m:sub>
                    </m:sSub>
                  </m:oMath>
                </a14:m>
                <a:r>
                  <a:rPr lang="en-US" sz="1800" dirty="0">
                    <a:sym typeface="Huawei Sans" panose="020C0503030203020204" pitchFamily="34" charset="0"/>
                  </a:rPr>
                  <a:t> are also found.</a:t>
                </a:r>
              </a:p>
            </p:txBody>
          </p:sp>
        </mc:Choice>
        <mc:Fallback xmlns="">
          <p:sp>
            <p:nvSpPr>
              <p:cNvPr id="95" name="文本占位符 94"/>
              <p:cNvSpPr>
                <a:spLocks noGrp="1" noRot="1" noChangeAspect="1" noMove="1" noResize="1" noEditPoints="1" noAdjustHandles="1" noChangeArrowheads="1" noChangeShapeType="1" noTextEdit="1"/>
              </p:cNvSpPr>
              <p:nvPr>
                <p:ph type="body" sz="quarter" idx="10"/>
              </p:nvPr>
            </p:nvSpPr>
            <p:spPr>
              <a:blipFill rotWithShape="0">
                <a:blip r:embed="rId3"/>
                <a:stretch>
                  <a:fillRect r="-625"/>
                </a:stretch>
              </a:blipFill>
            </p:spPr>
            <p:txBody>
              <a:bodyPr/>
              <a:lstStyle/>
              <a:p>
                <a:r>
                  <a:rPr lang="zh-CN" altLang="en-US">
                    <a:noFill/>
                  </a:rPr>
                  <a:t> </a:t>
                </a:r>
              </a:p>
            </p:txBody>
          </p:sp>
        </mc:Fallback>
      </mc:AlternateContent>
      <p:pic>
        <p:nvPicPr>
          <p:cNvPr id="99" name="图片 98"/>
          <p:cNvPicPr>
            <a:picLocks noChangeAspect="1"/>
          </p:cNvPicPr>
          <p:nvPr/>
        </p:nvPicPr>
        <p:blipFill rotWithShape="1">
          <a:blip r:embed="rId4">
            <a:extLst>
              <a:ext uri="{28A0092B-C50C-407E-A947-70E740481C1C}">
                <a14:useLocalDpi xmlns:a14="http://schemas.microsoft.com/office/drawing/2010/main" val="0"/>
              </a:ext>
            </a:extLst>
          </a:blip>
          <a:srcRect t="-1" r="7640" b="4902"/>
          <a:stretch/>
        </p:blipFill>
        <p:spPr>
          <a:xfrm>
            <a:off x="8480358" y="3643205"/>
            <a:ext cx="3922653" cy="2926902"/>
          </a:xfrm>
          <a:prstGeom prst="rect">
            <a:avLst/>
          </a:prstGeom>
        </p:spPr>
      </p:pic>
      <p:sp>
        <p:nvSpPr>
          <p:cNvPr id="3" name="矩形 2"/>
          <p:cNvSpPr/>
          <p:nvPr/>
        </p:nvSpPr>
        <p:spPr>
          <a:xfrm>
            <a:off x="8801288" y="3746156"/>
            <a:ext cx="1299883" cy="31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Huawei Sans" panose="020C0503030203020204" pitchFamily="34" charset="0"/>
              <a:ea typeface="方正兰亭黑简体" panose="02000000000000000000" pitchFamily="2" charset="-122"/>
              <a:sym typeface="Huawei Sans" panose="020C0503030203020204" pitchFamily="34" charset="0"/>
            </a:endParaRPr>
          </a:p>
        </p:txBody>
      </p:sp>
      <p:sp>
        <p:nvSpPr>
          <p:cNvPr id="4" name="文本框 3"/>
          <p:cNvSpPr txBox="1"/>
          <p:nvPr/>
        </p:nvSpPr>
        <p:spPr>
          <a:xfrm>
            <a:off x="8801288" y="3273873"/>
            <a:ext cx="1694330" cy="369332"/>
          </a:xfrm>
          <a:prstGeom prst="rect">
            <a:avLst/>
          </a:prstGeom>
          <a:noFill/>
        </p:spPr>
        <p:txBody>
          <a:bodyPr wrap="square" rtlCol="0">
            <a:spAutoFit/>
          </a:bodyPr>
          <a:lstStyle/>
          <a:p>
            <a:r>
              <a:rPr lang="en-US" altLang="zh-CN" dirty="0">
                <a:latin typeface="Huawei Sans" panose="020C0503030203020204" pitchFamily="34" charset="0"/>
                <a:ea typeface="方正兰亭黑简体" panose="02000000000000000000" pitchFamily="2" charset="-122"/>
                <a:sym typeface="Huawei Sans" panose="020C0503030203020204" pitchFamily="34" charset="0"/>
              </a:rPr>
              <a:t>Cost surface</a:t>
            </a:r>
            <a:endParaRPr lang="zh-CN" altLang="en-US" dirty="0">
              <a:latin typeface="Huawei Sans" panose="020C0503030203020204" pitchFamily="34" charset="0"/>
              <a:ea typeface="方正兰亭黑简体" panose="02000000000000000000" pitchFamily="2" charset="-122"/>
              <a:sym typeface="Huawei Sans" panose="020C0503030203020204" pitchFamily="34" charset="0"/>
            </a:endParaRPr>
          </a:p>
        </p:txBody>
      </p:sp>
    </p:spTree>
    <p:extLst>
      <p:ext uri="{BB962C8B-B14F-4D97-AF65-F5344CB8AC3E}">
        <p14:creationId xmlns:p14="http://schemas.microsoft.com/office/powerpoint/2010/main" val="412358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a:bodyPr>
          <a:lstStyle/>
          <a:p>
            <a:r>
              <a:rPr lang="en-US">
                <a:sym typeface="Huawei Sans" panose="020C0503030203020204" pitchFamily="34" charset="0"/>
              </a:rPr>
              <a:t>Iteration Example</a:t>
            </a:r>
          </a:p>
        </p:txBody>
      </p:sp>
      <p:sp>
        <p:nvSpPr>
          <p:cNvPr id="26" name="文本占位符 25"/>
          <p:cNvSpPr>
            <a:spLocks noGrp="1"/>
          </p:cNvSpPr>
          <p:nvPr>
            <p:ph type="body" sz="quarter" idx="10"/>
          </p:nvPr>
        </p:nvSpPr>
        <p:spPr>
          <a:xfrm>
            <a:off x="731838" y="1052514"/>
            <a:ext cx="10728326" cy="1743883"/>
          </a:xfrm>
        </p:spPr>
        <p:txBody>
          <a:bodyPr/>
          <a:lstStyle/>
          <a:p>
            <a:r>
              <a:rPr lang="en-US" sz="2000" dirty="0">
                <a:sym typeface="Huawei Sans" panose="020C0503030203020204" pitchFamily="34" charset="0"/>
              </a:rPr>
              <a:t>The following is an example of a gradient descent iteration. We can see that as red points on the loss function surface gradually approach a lowest point, fitting of the linear regression red line with data becomes better and better. At this time, we can get the best parameters.</a:t>
            </a:r>
          </a:p>
        </p:txBody>
      </p:sp>
      <p:grpSp>
        <p:nvGrpSpPr>
          <p:cNvPr id="29" name="组合 28"/>
          <p:cNvGrpSpPr/>
          <p:nvPr/>
        </p:nvGrpSpPr>
        <p:grpSpPr>
          <a:xfrm>
            <a:off x="2065298" y="2780083"/>
            <a:ext cx="2061359" cy="3420692"/>
            <a:chOff x="1631339" y="2451087"/>
            <a:chExt cx="2127207" cy="3588962"/>
          </a:xfrm>
        </p:grpSpPr>
        <p:sp>
          <p:nvSpPr>
            <p:cNvPr id="5" name="object 5"/>
            <p:cNvSpPr>
              <a:spLocks/>
            </p:cNvSpPr>
            <p:nvPr/>
          </p:nvSpPr>
          <p:spPr>
            <a:xfrm>
              <a:off x="1697187" y="4508743"/>
              <a:ext cx="1995511" cy="1531306"/>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27" name="图片 26"/>
            <p:cNvPicPr>
              <a:picLocks/>
            </p:cNvPicPr>
            <p:nvPr/>
          </p:nvPicPr>
          <p:blipFill rotWithShape="1">
            <a:blip r:embed="rId4">
              <a:extLst>
                <a:ext uri="{28A0092B-C50C-407E-A947-70E740481C1C}">
                  <a14:useLocalDpi xmlns:a14="http://schemas.microsoft.com/office/drawing/2010/main" val="0"/>
                </a:ext>
              </a:extLst>
            </a:blip>
            <a:srcRect l="8210" r="8078"/>
            <a:stretch/>
          </p:blipFill>
          <p:spPr>
            <a:xfrm>
              <a:off x="1631339" y="2451087"/>
              <a:ext cx="2127207" cy="1986025"/>
            </a:xfrm>
            <a:prstGeom prst="rect">
              <a:avLst/>
            </a:prstGeom>
          </p:spPr>
        </p:pic>
      </p:grpSp>
      <p:grpSp>
        <p:nvGrpSpPr>
          <p:cNvPr id="33" name="组合 32"/>
          <p:cNvGrpSpPr/>
          <p:nvPr/>
        </p:nvGrpSpPr>
        <p:grpSpPr>
          <a:xfrm>
            <a:off x="5133587" y="2796397"/>
            <a:ext cx="2061359" cy="3386376"/>
            <a:chOff x="5149487" y="2542818"/>
            <a:chExt cx="2127207" cy="3552958"/>
          </a:xfrm>
        </p:grpSpPr>
        <p:sp>
          <p:nvSpPr>
            <p:cNvPr id="12" name="object 12"/>
            <p:cNvSpPr>
              <a:spLocks/>
            </p:cNvSpPr>
            <p:nvPr/>
          </p:nvSpPr>
          <p:spPr>
            <a:xfrm>
              <a:off x="5215335" y="4564470"/>
              <a:ext cx="1995511" cy="1531306"/>
            </a:xfrm>
            <a:prstGeom prst="rect">
              <a:avLst/>
            </a:prstGeom>
            <a:blipFill>
              <a:blip r:embed="rId5"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28" name="图片 27"/>
            <p:cNvPicPr>
              <a:picLocks/>
            </p:cNvPicPr>
            <p:nvPr/>
          </p:nvPicPr>
          <p:blipFill rotWithShape="1">
            <a:blip r:embed="rId6">
              <a:extLst>
                <a:ext uri="{28A0092B-C50C-407E-A947-70E740481C1C}">
                  <a14:useLocalDpi xmlns:a14="http://schemas.microsoft.com/office/drawing/2010/main" val="0"/>
                </a:ext>
              </a:extLst>
            </a:blip>
            <a:srcRect l="9640" r="8452"/>
            <a:stretch/>
          </p:blipFill>
          <p:spPr>
            <a:xfrm>
              <a:off x="5149487" y="2542818"/>
              <a:ext cx="2127207" cy="1986025"/>
            </a:xfrm>
            <a:prstGeom prst="rect">
              <a:avLst/>
            </a:prstGeom>
          </p:spPr>
        </p:pic>
      </p:grpSp>
      <p:grpSp>
        <p:nvGrpSpPr>
          <p:cNvPr id="32" name="组合 31"/>
          <p:cNvGrpSpPr/>
          <p:nvPr/>
        </p:nvGrpSpPr>
        <p:grpSpPr>
          <a:xfrm>
            <a:off x="8030727" y="2800869"/>
            <a:ext cx="2061359" cy="3376967"/>
            <a:chOff x="9386689" y="2496963"/>
            <a:chExt cx="2127207" cy="3543086"/>
          </a:xfrm>
        </p:grpSpPr>
        <p:sp>
          <p:nvSpPr>
            <p:cNvPr id="11" name="object 11"/>
            <p:cNvSpPr>
              <a:spLocks/>
            </p:cNvSpPr>
            <p:nvPr/>
          </p:nvSpPr>
          <p:spPr>
            <a:xfrm>
              <a:off x="9452537" y="4508743"/>
              <a:ext cx="1995511" cy="1531306"/>
            </a:xfrm>
            <a:prstGeom prst="rect">
              <a:avLst/>
            </a:prstGeom>
            <a:blipFill>
              <a:blip r:embed="rId7"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pic>
          <p:nvPicPr>
            <p:cNvPr id="31" name="图片 30"/>
            <p:cNvPicPr>
              <a:picLocks/>
            </p:cNvPicPr>
            <p:nvPr/>
          </p:nvPicPr>
          <p:blipFill>
            <a:blip r:embed="rId8">
              <a:extLst>
                <a:ext uri="{28A0092B-C50C-407E-A947-70E740481C1C}">
                  <a14:useLocalDpi xmlns:a14="http://schemas.microsoft.com/office/drawing/2010/main" val="0"/>
                </a:ext>
              </a:extLst>
            </a:blip>
            <a:stretch>
              <a:fillRect/>
            </a:stretch>
          </p:blipFill>
          <p:spPr>
            <a:xfrm>
              <a:off x="9386689" y="2496963"/>
              <a:ext cx="2127207" cy="1986025"/>
            </a:xfrm>
            <a:prstGeom prst="rect">
              <a:avLst/>
            </a:prstGeom>
          </p:spPr>
        </p:pic>
      </p:grpSp>
    </p:spTree>
    <p:extLst>
      <p:ext uri="{BB962C8B-B14F-4D97-AF65-F5344CB8AC3E}">
        <p14:creationId xmlns:p14="http://schemas.microsoft.com/office/powerpoint/2010/main" val="622534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sym typeface="Huawei Sans" panose="020C0503030203020204" pitchFamily="34" charset="0"/>
              </a:rPr>
              <a:t>Model Debugging and Application</a:t>
            </a:r>
          </a:p>
        </p:txBody>
      </p:sp>
      <p:sp>
        <p:nvSpPr>
          <p:cNvPr id="3" name="文本占位符 2"/>
          <p:cNvSpPr>
            <a:spLocks noGrp="1"/>
          </p:cNvSpPr>
          <p:nvPr>
            <p:ph type="body" sz="quarter" idx="10"/>
          </p:nvPr>
        </p:nvSpPr>
        <p:spPr>
          <a:xfrm>
            <a:off x="731838" y="1052514"/>
            <a:ext cx="5804044" cy="4875042"/>
          </a:xfrm>
        </p:spPr>
        <p:txBody>
          <a:bodyPr/>
          <a:lstStyle/>
          <a:p>
            <a:r>
              <a:rPr lang="en-US" sz="2000" dirty="0">
                <a:sym typeface="Huawei Sans" panose="020C0503030203020204" pitchFamily="34" charset="0"/>
              </a:rPr>
              <a:t>After the model is trained, test it with the test set to ensure the generalization capability.</a:t>
            </a:r>
          </a:p>
          <a:p>
            <a:r>
              <a:rPr lang="en-US" sz="2000" dirty="0">
                <a:sym typeface="Huawei Sans" panose="020C0503030203020204" pitchFamily="34" charset="0"/>
              </a:rPr>
              <a:t>If </a:t>
            </a:r>
            <a:r>
              <a:rPr lang="en-US" sz="2000" dirty="0" err="1">
                <a:sym typeface="Huawei Sans" panose="020C0503030203020204" pitchFamily="34" charset="0"/>
              </a:rPr>
              <a:t>overfitting</a:t>
            </a:r>
            <a:r>
              <a:rPr lang="en-US" sz="2000" dirty="0">
                <a:sym typeface="Huawei Sans" panose="020C0503030203020204" pitchFamily="34" charset="0"/>
              </a:rPr>
              <a:t> occurs, use Lasso regression or Ridge regression with regularization terms and tune the </a:t>
            </a:r>
            <a:r>
              <a:rPr lang="en-US" sz="2000" dirty="0" err="1">
                <a:sym typeface="Huawei Sans" panose="020C0503030203020204" pitchFamily="34" charset="0"/>
              </a:rPr>
              <a:t>hyperparameters</a:t>
            </a:r>
            <a:r>
              <a:rPr lang="en-US" sz="2000" dirty="0">
                <a:sym typeface="Huawei Sans" panose="020C0503030203020204" pitchFamily="34" charset="0"/>
              </a:rPr>
              <a:t>.</a:t>
            </a:r>
          </a:p>
          <a:p>
            <a:r>
              <a:rPr lang="en-US" sz="2000" dirty="0">
                <a:sym typeface="Huawei Sans" panose="020C0503030203020204" pitchFamily="34" charset="0"/>
              </a:rPr>
              <a:t>If </a:t>
            </a:r>
            <a:r>
              <a:rPr lang="en-US" sz="2000" dirty="0" err="1">
                <a:sym typeface="Huawei Sans" panose="020C0503030203020204" pitchFamily="34" charset="0"/>
              </a:rPr>
              <a:t>underfitting</a:t>
            </a:r>
            <a:r>
              <a:rPr lang="en-US" sz="2000" dirty="0">
                <a:sym typeface="Huawei Sans" panose="020C0503030203020204" pitchFamily="34" charset="0"/>
              </a:rPr>
              <a:t> occurs, use a more complex regression model, such as GBDT.</a:t>
            </a:r>
          </a:p>
          <a:p>
            <a:r>
              <a:rPr lang="en-US" sz="2000" dirty="0">
                <a:sym typeface="Huawei Sans" panose="020C0503030203020204" pitchFamily="34" charset="0"/>
              </a:rPr>
              <a:t>Note:</a:t>
            </a:r>
          </a:p>
          <a:p>
            <a:pPr lvl="1"/>
            <a:r>
              <a:rPr lang="en-US" sz="1800" dirty="0">
                <a:sym typeface="Huawei Sans" panose="020C0503030203020204" pitchFamily="34" charset="0"/>
              </a:rPr>
              <a:t>For real data, pay attention to the functions of data cleansing and feature engineering.</a:t>
            </a:r>
          </a:p>
        </p:txBody>
      </p:sp>
      <p:grpSp>
        <p:nvGrpSpPr>
          <p:cNvPr id="10" name="组合 9"/>
          <p:cNvGrpSpPr/>
          <p:nvPr/>
        </p:nvGrpSpPr>
        <p:grpSpPr>
          <a:xfrm>
            <a:off x="6828601" y="2296211"/>
            <a:ext cx="5109457" cy="4064290"/>
            <a:chOff x="6992590" y="3510261"/>
            <a:chExt cx="4138325" cy="2953553"/>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38" y="3510261"/>
              <a:ext cx="3930377" cy="2749647"/>
            </a:xfrm>
            <a:prstGeom prst="rect">
              <a:avLst/>
            </a:prstGeom>
          </p:spPr>
        </p:pic>
        <p:sp>
          <p:nvSpPr>
            <p:cNvPr id="7" name="文本框 6"/>
            <p:cNvSpPr txBox="1"/>
            <p:nvPr/>
          </p:nvSpPr>
          <p:spPr bwMode="auto">
            <a:xfrm>
              <a:off x="6992590" y="4330814"/>
              <a:ext cx="207947" cy="364272"/>
            </a:xfrm>
            <a:prstGeom prst="rect">
              <a:avLst/>
            </a:prstGeom>
            <a:solidFill>
              <a:schemeClr val="bg1"/>
            </a:solidFill>
            <a:ln w="9525">
              <a:noFill/>
              <a:miter lim="800000"/>
              <a:headEnd/>
              <a:tailEnd/>
            </a:ln>
          </p:spPr>
          <p:txBody>
            <a:bodyPr vert="vert270" wrap="square" lIns="74985" tIns="37490" rIns="74985" bIns="37490" rtlCol="0">
              <a:noAutofit/>
            </a:bodyPr>
            <a:lstStyle/>
            <a:p>
              <a:pPr algn="ctr" defTabSz="751237" eaLnBrk="0" fontAlgn="ctr" hangingPunct="0"/>
              <a:r>
                <a:rPr lang="en-US" sz="1200" b="1"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Price</a:t>
              </a:r>
            </a:p>
          </p:txBody>
        </p:sp>
        <p:sp>
          <p:nvSpPr>
            <p:cNvPr id="8" name="文本框 7"/>
            <p:cNvSpPr txBox="1"/>
            <p:nvPr/>
          </p:nvSpPr>
          <p:spPr bwMode="auto">
            <a:xfrm>
              <a:off x="8933522" y="6285778"/>
              <a:ext cx="1020533" cy="178036"/>
            </a:xfrm>
            <a:prstGeom prst="rect">
              <a:avLst/>
            </a:prstGeom>
            <a:solidFill>
              <a:schemeClr val="bg1"/>
            </a:solidFill>
            <a:ln w="9525">
              <a:noFill/>
              <a:miter lim="800000"/>
              <a:headEnd/>
              <a:tailEnd/>
            </a:ln>
          </p:spPr>
          <p:txBody>
            <a:bodyPr wrap="square" lIns="74985" tIns="37490" rIns="74985" bIns="37490" rtlCol="0">
              <a:noAutofit/>
            </a:bodyPr>
            <a:lstStyle/>
            <a:p>
              <a:pPr algn="ctr" defTabSz="751237" eaLnBrk="0" fontAlgn="ctr" hangingPunct="0"/>
              <a:r>
                <a:rPr lang="en-US" sz="1200" b="1">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House area</a:t>
              </a:r>
            </a:p>
          </p:txBody>
        </p:sp>
      </p:grpSp>
      <p:graphicFrame>
        <p:nvGraphicFramePr>
          <p:cNvPr id="11" name="对象 10"/>
          <p:cNvGraphicFramePr>
            <a:graphicFrameLocks noChangeAspect="1"/>
          </p:cNvGraphicFramePr>
          <p:nvPr>
            <p:extLst>
              <p:ext uri="{D42A27DB-BD31-4B8C-83A1-F6EECF244321}">
                <p14:modId xmlns:p14="http://schemas.microsoft.com/office/powerpoint/2010/main" val="1265130565"/>
              </p:ext>
            </p:extLst>
          </p:nvPr>
        </p:nvGraphicFramePr>
        <p:xfrm>
          <a:off x="7085348" y="1642638"/>
          <a:ext cx="2990755" cy="416105"/>
        </p:xfrm>
        <a:graphic>
          <a:graphicData uri="http://schemas.openxmlformats.org/presentationml/2006/ole">
            <mc:AlternateContent xmlns:mc="http://schemas.openxmlformats.org/markup-compatibility/2006">
              <mc:Choice xmlns:v="urn:schemas-microsoft-com:vml" Requires="v">
                <p:oleObj name="Equation" r:id="rId4" imgW="1460160" imgH="203040" progId="Equation.DSMT4">
                  <p:embed/>
                </p:oleObj>
              </mc:Choice>
              <mc:Fallback>
                <p:oleObj name="Equation" r:id="rId4" imgW="1460160" imgH="203040" progId="Equation.DSMT4">
                  <p:embed/>
                  <p:pic>
                    <p:nvPicPr>
                      <p:cNvPr id="0" name=""/>
                      <p:cNvPicPr/>
                      <p:nvPr/>
                    </p:nvPicPr>
                    <p:blipFill>
                      <a:blip r:embed="rId5"/>
                      <a:stretch>
                        <a:fillRect/>
                      </a:stretch>
                    </p:blipFill>
                    <p:spPr>
                      <a:xfrm>
                        <a:off x="7085348" y="1642638"/>
                        <a:ext cx="2990755" cy="416105"/>
                      </a:xfrm>
                      <a:prstGeom prst="rect">
                        <a:avLst/>
                      </a:prstGeom>
                    </p:spPr>
                  </p:pic>
                </p:oleObj>
              </mc:Fallback>
            </mc:AlternateContent>
          </a:graphicData>
        </a:graphic>
      </p:graphicFrame>
      <p:sp>
        <p:nvSpPr>
          <p:cNvPr id="12" name="object 76"/>
          <p:cNvSpPr txBox="1"/>
          <p:nvPr/>
        </p:nvSpPr>
        <p:spPr>
          <a:xfrm>
            <a:off x="7085348" y="1230803"/>
            <a:ext cx="3921734" cy="276999"/>
          </a:xfrm>
          <a:prstGeom prst="rect">
            <a:avLst/>
          </a:prstGeom>
        </p:spPr>
        <p:txBody>
          <a:bodyPr vert="horz" wrap="square" lIns="0" tIns="0" rIns="0" bIns="0" rtlCol="0">
            <a:noAutofit/>
          </a:bodyPr>
          <a:lstStyle/>
          <a:p>
            <a:pPr marL="19685" fontAlgn="ctr">
              <a:lnSpc>
                <a:spcPct val="100000"/>
              </a:lnSpc>
            </a:pPr>
            <a:r>
              <a:rPr lang="en-US" sz="18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The final model result is as follows:</a:t>
            </a:r>
          </a:p>
        </p:txBody>
      </p:sp>
    </p:spTree>
    <p:extLst>
      <p:ext uri="{BB962C8B-B14F-4D97-AF65-F5344CB8AC3E}">
        <p14:creationId xmlns:p14="http://schemas.microsoft.com/office/powerpoint/2010/main" val="1352733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sz="2000" dirty="0">
                <a:sym typeface="Huawei Sans" panose="020C0503030203020204" pitchFamily="34" charset="0"/>
              </a:rPr>
              <a:t>First, this course describes the definition and classification of machine learning, as well as problems machine learning solves. Then, it introduces key knowledge points of machine learning, including the overall procedure (data collection, data cleansing, feature extraction, model training, model training and evaluation, and model deployment), common algorithms (linear regression, logistic regression, decision tree, SVM, naive Bayes, KNN, ensemble learning, K-means, etc.), gradient descent algorithm, </a:t>
            </a:r>
            <a:r>
              <a:rPr lang="en-US" altLang="zh-CN" sz="2000" dirty="0">
                <a:sym typeface="Huawei Sans" panose="020C0503030203020204" pitchFamily="34" charset="0"/>
              </a:rPr>
              <a:t>parameters and </a:t>
            </a:r>
            <a:r>
              <a:rPr lang="en-US" sz="2000" dirty="0">
                <a:sym typeface="Huawei Sans" panose="020C0503030203020204" pitchFamily="34" charset="0"/>
              </a:rPr>
              <a:t>hyper-parameters.</a:t>
            </a:r>
          </a:p>
          <a:p>
            <a:r>
              <a:rPr lang="en-US" sz="2000" dirty="0">
                <a:sym typeface="Huawei Sans" panose="020C0503030203020204" pitchFamily="34" charset="0"/>
              </a:rPr>
              <a:t>Finally, a complete machine learning process is presented by a case of using linear regression to predict house prices.</a:t>
            </a:r>
          </a:p>
        </p:txBody>
      </p:sp>
    </p:spTree>
    <p:extLst>
      <p:ext uri="{BB962C8B-B14F-4D97-AF65-F5344CB8AC3E}">
        <p14:creationId xmlns:p14="http://schemas.microsoft.com/office/powerpoint/2010/main" val="8235433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bwMode="auto">
          <a:xfrm>
            <a:off x="4691487" y="1880009"/>
            <a:ext cx="2965490" cy="1085833"/>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64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微软雅黑" pitchFamily="34" charset="-122"/>
                <a:ea typeface="微软雅黑" pitchFamily="34" charset="-122"/>
              </a:rPr>
              <a:t>Thanks</a:t>
            </a:r>
          </a:p>
        </p:txBody>
      </p:sp>
      <p:sp>
        <p:nvSpPr>
          <p:cNvPr id="3" name="文本框 2"/>
          <p:cNvSpPr txBox="1"/>
          <p:nvPr/>
        </p:nvSpPr>
        <p:spPr bwMode="auto">
          <a:xfrm>
            <a:off x="4439816" y="2960948"/>
            <a:ext cx="3468833" cy="716501"/>
          </a:xfrm>
          <a:prstGeom prst="rect">
            <a:avLst/>
          </a:prstGeom>
          <a:noFill/>
          <a:ln w="9525">
            <a:noFill/>
            <a:miter lim="800000"/>
            <a:headEnd/>
            <a:tailEnd/>
          </a:ln>
        </p:spPr>
        <p:txBody>
          <a:bodyPr wrap="none" lIns="99980" tIns="49986" rIns="99980" bIns="49986" rtlCol="0">
            <a:spAutoFit/>
          </a:bodyPr>
          <a:lstStyle/>
          <a:p>
            <a:pPr marL="0" lvl="1" defTabSz="1001649" eaLnBrk="0" hangingPunct="0"/>
            <a:r>
              <a:rPr lang="en-US" altLang="zh-CN"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rPr>
              <a:t>Any questions?</a:t>
            </a:r>
            <a:endParaRPr lang="zh-CN" altLang="en-US" sz="4000" dirty="0">
              <a:gradFill>
                <a:gsLst>
                  <a:gs pos="0">
                    <a:srgbClr val="AAFFFF"/>
                  </a:gs>
                  <a:gs pos="41000">
                    <a:srgbClr val="D9FFFF"/>
                  </a:gs>
                  <a:gs pos="100000">
                    <a:srgbClr val="AAFFFF"/>
                  </a:gs>
                </a:gsLst>
                <a:lin ang="5400000" scaled="0"/>
              </a:gradFill>
              <a:effectLst>
                <a:outerShdw blurRad="38100" dist="38100" dir="2700000" algn="tl">
                  <a:srgbClr val="000000">
                    <a:alpha val="43137"/>
                  </a:srgbClr>
                </a:outerShdw>
              </a:effectLst>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2041894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35729" y="3219175"/>
            <a:ext cx="5310400" cy="2789431"/>
          </a:xfrm>
          <a:prstGeom prst="rect">
            <a:avLst/>
          </a:prstGeom>
          <a:blipFill>
            <a:blip r:embed="rId3" cstate="print"/>
            <a:stretch>
              <a:fillRect/>
            </a:stretch>
          </a:blipFill>
        </p:spPr>
        <p:txBody>
          <a:bodyPr wrap="square" lIns="0" tIns="0" rIns="0" bIns="0" rtlCol="0">
            <a:noAutofit/>
          </a:bodyPr>
          <a:lstStyle/>
          <a:p>
            <a:pPr fontAlgn="ctr"/>
            <a:endParaRPr>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endParaRPr>
          </a:p>
        </p:txBody>
      </p:sp>
      <p:sp>
        <p:nvSpPr>
          <p:cNvPr id="3" name="object 3"/>
          <p:cNvSpPr txBox="1">
            <a:spLocks noGrp="1"/>
          </p:cNvSpPr>
          <p:nvPr>
            <p:ph type="title"/>
          </p:nvPr>
        </p:nvSpPr>
        <p:spPr/>
        <p:txBody>
          <a:bodyPr wrap="square">
            <a:noAutofit/>
          </a:bodyPr>
          <a:lstStyle/>
          <a:p>
            <a:r>
              <a:rPr lang="en-US" dirty="0">
                <a:sym typeface="Huawei Sans" panose="020C0503030203020204" pitchFamily="34" charset="0"/>
              </a:rPr>
              <a:t>Linear Regression Extension </a:t>
            </a:r>
            <a:r>
              <a:rPr lang="en-US" altLang="zh-CN" dirty="0">
                <a:sym typeface="Huawei Sans" panose="020C0503030203020204" pitchFamily="34" charset="0"/>
              </a:rPr>
              <a:t>-</a:t>
            </a:r>
            <a:r>
              <a:rPr lang="en-US" dirty="0">
                <a:sym typeface="Huawei Sans" panose="020C0503030203020204" pitchFamily="34" charset="0"/>
              </a:rPr>
              <a:t> Polynomial Regression</a:t>
            </a:r>
          </a:p>
        </p:txBody>
      </p:sp>
      <p:sp>
        <p:nvSpPr>
          <p:cNvPr id="21" name="文本占位符 20"/>
          <p:cNvSpPr>
            <a:spLocks noGrp="1"/>
          </p:cNvSpPr>
          <p:nvPr>
            <p:ph type="body" sz="quarter" idx="10"/>
          </p:nvPr>
        </p:nvSpPr>
        <p:spPr>
          <a:xfrm>
            <a:off x="727759" y="1469373"/>
            <a:ext cx="10728326" cy="2426680"/>
          </a:xfrm>
        </p:spPr>
        <p:txBody>
          <a:bodyPr wrap="square">
            <a:noAutofit/>
          </a:bodyPr>
          <a:lstStyle/>
          <a:p>
            <a:r>
              <a:rPr lang="en-US" sz="2000" dirty="0">
                <a:sym typeface="Huawei Sans" panose="020C0503030203020204" pitchFamily="34" charset="0"/>
              </a:rPr>
              <a:t>Polynomial regression is an extension of linear regression. Generally, the complexity of a dataset exceeds the possibility of fitting by a straight line. That is, obvious </a:t>
            </a:r>
            <a:r>
              <a:rPr lang="en-US" sz="2000" dirty="0" err="1">
                <a:sym typeface="Huawei Sans" panose="020C0503030203020204" pitchFamily="34" charset="0"/>
              </a:rPr>
              <a:t>underfitting</a:t>
            </a:r>
            <a:r>
              <a:rPr lang="en-US" sz="2000" dirty="0">
                <a:sym typeface="Huawei Sans" panose="020C0503030203020204" pitchFamily="34" charset="0"/>
              </a:rPr>
              <a:t> occurs if the original linear regression model is used. The solution is to use polynomial regression.</a:t>
            </a:r>
          </a:p>
        </p:txBody>
      </p:sp>
      <p:sp>
        <p:nvSpPr>
          <p:cNvPr id="14" name="object 14"/>
          <p:cNvSpPr txBox="1"/>
          <p:nvPr/>
        </p:nvSpPr>
        <p:spPr>
          <a:xfrm>
            <a:off x="7392308" y="5587277"/>
            <a:ext cx="3406429" cy="468052"/>
          </a:xfrm>
          <a:prstGeom prst="rect">
            <a:avLst/>
          </a:prstGeom>
        </p:spPr>
        <p:txBody>
          <a:bodyPr vert="horz" wrap="square" lIns="0" tIns="72000" rIns="0" bIns="0" rtlCol="0">
            <a:noAutofit/>
          </a:bodyPr>
          <a:lstStyle/>
          <a:p>
            <a:pPr marL="12700" algn="ctr" fontAlgn="ctr">
              <a:lnSpc>
                <a:spcPct val="100000"/>
              </a:lnSpc>
            </a:pPr>
            <a:r>
              <a:rPr lang="en-US" sz="1400"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Comparison between linear regression and polynomial regression</a:t>
            </a:r>
          </a:p>
        </p:txBody>
      </p:sp>
      <p:graphicFrame>
        <p:nvGraphicFramePr>
          <p:cNvPr id="24" name="对象 23"/>
          <p:cNvGraphicFramePr>
            <a:graphicFrameLocks noChangeAspect="1"/>
          </p:cNvGraphicFramePr>
          <p:nvPr>
            <p:extLst>
              <p:ext uri="{D42A27DB-BD31-4B8C-83A1-F6EECF244321}">
                <p14:modId xmlns:p14="http://schemas.microsoft.com/office/powerpoint/2010/main" val="1460459040"/>
              </p:ext>
            </p:extLst>
          </p:nvPr>
        </p:nvGraphicFramePr>
        <p:xfrm>
          <a:off x="1522063" y="2959157"/>
          <a:ext cx="4026051" cy="520037"/>
        </p:xfrm>
        <a:graphic>
          <a:graphicData uri="http://schemas.openxmlformats.org/presentationml/2006/ole">
            <mc:AlternateContent xmlns:mc="http://schemas.openxmlformats.org/markup-compatibility/2006">
              <mc:Choice xmlns:v="urn:schemas-microsoft-com:vml" Requires="v">
                <p:oleObj name="Equation" r:id="rId4" imgW="2120760" imgH="241200" progId="Equation.DSMT4">
                  <p:embed/>
                </p:oleObj>
              </mc:Choice>
              <mc:Fallback>
                <p:oleObj name="Equation" r:id="rId4" imgW="2120760" imgH="241200" progId="Equation.DSMT4">
                  <p:embed/>
                  <p:pic>
                    <p:nvPicPr>
                      <p:cNvPr id="0" name=""/>
                      <p:cNvPicPr/>
                      <p:nvPr/>
                    </p:nvPicPr>
                    <p:blipFill>
                      <a:blip r:embed="rId5"/>
                      <a:stretch>
                        <a:fillRect/>
                      </a:stretch>
                    </p:blipFill>
                    <p:spPr>
                      <a:xfrm>
                        <a:off x="1522063" y="2959157"/>
                        <a:ext cx="4026051" cy="5200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5" name="文本框 24"/>
              <p:cNvSpPr txBox="1"/>
              <p:nvPr/>
            </p:nvSpPr>
            <p:spPr bwMode="auto">
              <a:xfrm>
                <a:off x="731838" y="3866764"/>
                <a:ext cx="5688540" cy="1904541"/>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noAutofit/>
              </a:bodyPr>
              <a:lstStyle/>
              <a:p>
                <a:pPr marL="301625" indent="-301625" defTabSz="801688" fontAlgn="ctr">
                  <a:lnSpc>
                    <a:spcPct val="140000"/>
                  </a:lnSpc>
                  <a:spcBef>
                    <a:spcPct val="30000"/>
                  </a:spcBef>
                  <a:buClr>
                    <a:schemeClr val="tx1"/>
                  </a:buClr>
                  <a:buSzPct val="50000"/>
                  <a:buFont typeface="Wingdings" pitchFamily="2" charset="2"/>
                  <a:buChar char="l"/>
                </a:pPr>
                <a:r>
                  <a:rPr lang="en-US" dirty="0">
                    <a:latin typeface="Huawei Sans" panose="020C0503030203020204" pitchFamily="34" charset="0"/>
                    <a:ea typeface="方正兰亭黑简体" panose="02000000000000000000" pitchFamily="2" charset="-122"/>
                    <a:cs typeface="Huawei Sans" panose="020C0503030203020204" pitchFamily="34" charset="0"/>
                    <a:sym typeface="Huawei Sans" panose="020C0503030203020204" pitchFamily="34" charset="0"/>
                  </a:rPr>
                  <a:t>where, the nth power is a polynomial regression dimension (degree).</a:t>
                </a:r>
              </a:p>
              <a:p>
                <a:pPr marL="301625" indent="-301625" defTabSz="801688" fontAlgn="ctr">
                  <a:lnSpc>
                    <a:spcPct val="140000"/>
                  </a:lnSpc>
                  <a:spcBef>
                    <a:spcPct val="30000"/>
                  </a:spcBef>
                  <a:buClr>
                    <a:schemeClr val="tx1"/>
                  </a:buClr>
                  <a:buSzPct val="50000"/>
                  <a:buFont typeface="Wingdings" pitchFamily="2" charset="2"/>
                  <a:buChar char="l"/>
                </a:pPr>
                <a:r>
                  <a:rPr lang="en-US" dirty="0">
                    <a:latin typeface="Huawei Sans" panose="020C0503030203020204" pitchFamily="34" charset="0"/>
                    <a:ea typeface="方正兰亭黑简体" panose="02000000000000000000" pitchFamily="2" charset="-122"/>
                    <a:sym typeface="Huawei Sans" panose="020C0503030203020204" pitchFamily="34" charset="0"/>
                  </a:rPr>
                  <a:t>Polynomial regression belongs to linear regression as the relationship between its weight parameters </a:t>
                </a:r>
                <a14:m>
                  <m:oMath xmlns:m="http://schemas.openxmlformats.org/officeDocument/2006/math">
                    <m:r>
                      <a:rPr lang="en-US" altLang="zh-CN" i="1" dirty="0">
                        <a:latin typeface="Cambria Math" panose="02040503050406030204" pitchFamily="18" charset="0"/>
                        <a:cs typeface="+mn-ea"/>
                        <a:sym typeface="Huawei Sans" panose="020C0503030203020204" pitchFamily="34" charset="0"/>
                      </a:rPr>
                      <m:t>𝑤</m:t>
                    </m:r>
                  </m:oMath>
                </a14:m>
                <a:r>
                  <a:rPr lang="en-US" dirty="0">
                    <a:latin typeface="Huawei Sans" panose="020C0503030203020204" pitchFamily="34" charset="0"/>
                    <a:ea typeface="方正兰亭黑简体" panose="02000000000000000000" pitchFamily="2" charset="-122"/>
                    <a:sym typeface="Huawei Sans" panose="020C0503030203020204" pitchFamily="34" charset="0"/>
                  </a:rPr>
                  <a:t> is still linear while its nonlinearity is reflected in the feature dimension.</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731838" y="3866764"/>
                <a:ext cx="5688540" cy="1904541"/>
              </a:xfrm>
              <a:prstGeom prst="rect">
                <a:avLst/>
              </a:prstGeom>
              <a:blipFill rotWithShape="0">
                <a:blip r:embed="rId7"/>
                <a:stretch>
                  <a:fillRect t="-10543" r="-322" b="-20128"/>
                </a:stretch>
              </a:blipFill>
              <a:ln w="9525" algn="ctr">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67998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sym typeface="Huawei Sans" panose="020C0503030203020204" pitchFamily="34" charset="0"/>
              </a:rPr>
              <a:t>Linear Regression and Overfitting Prevention</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a:xfrm>
                <a:off x="731837" y="1052514"/>
                <a:ext cx="10728326" cy="3433425"/>
              </a:xfrm>
            </p:spPr>
            <p:txBody>
              <a:bodyPr wrap="square">
                <a:noAutofit/>
              </a:bodyPr>
              <a:lstStyle/>
              <a:p>
                <a:r>
                  <a:rPr lang="en-US" sz="2000" dirty="0">
                    <a:sym typeface="Huawei Sans" panose="020C0503030203020204" pitchFamily="34" charset="0"/>
                  </a:rPr>
                  <a:t>Regularization terms can be used to reduce </a:t>
                </a:r>
                <a:r>
                  <a:rPr lang="en-US" sz="2000" dirty="0" err="1">
                    <a:sym typeface="Huawei Sans" panose="020C0503030203020204" pitchFamily="34" charset="0"/>
                  </a:rPr>
                  <a:t>overfitting</a:t>
                </a:r>
                <a:r>
                  <a:rPr lang="en-US" sz="2000" dirty="0">
                    <a:sym typeface="Huawei Sans" panose="020C0503030203020204" pitchFamily="34" charset="0"/>
                  </a:rPr>
                  <a:t>. The value of </a:t>
                </a:r>
                <a14:m>
                  <m:oMath xmlns:m="http://schemas.openxmlformats.org/officeDocument/2006/math">
                    <m:r>
                      <a:rPr lang="en-US" altLang="zh-CN" sz="2000" i="1" dirty="0">
                        <a:latin typeface="Cambria Math" panose="02040503050406030204" pitchFamily="18" charset="0"/>
                        <a:cs typeface="+mn-ea"/>
                        <a:sym typeface="Huawei Sans" panose="020C0503030203020204" pitchFamily="34" charset="0"/>
                      </a:rPr>
                      <m:t>𝑤</m:t>
                    </m:r>
                  </m:oMath>
                </a14:m>
                <a:r>
                  <a:rPr lang="en-US" sz="2000" dirty="0">
                    <a:sym typeface="Huawei Sans" panose="020C0503030203020204" pitchFamily="34" charset="0"/>
                  </a:rPr>
                  <a:t> cannot be too large or too small in the sample space. You can add a square sum loss on the target function.</a:t>
                </a:r>
              </a:p>
              <a:p>
                <a:endParaRPr lang="en-US" altLang="zh-CN" sz="2000" dirty="0">
                  <a:sym typeface="Huawei Sans" panose="020C0503030203020204" pitchFamily="34" charset="0"/>
                </a:endParaRPr>
              </a:p>
              <a:p>
                <a:endParaRPr lang="en-US" altLang="zh-CN" sz="900" dirty="0">
                  <a:sym typeface="Huawei Sans" panose="020C0503030203020204" pitchFamily="34" charset="0"/>
                </a:endParaRPr>
              </a:p>
              <a:p>
                <a:r>
                  <a:rPr lang="en-US" sz="2000" dirty="0">
                    <a:sym typeface="Huawei Sans" panose="020C0503030203020204" pitchFamily="34" charset="0"/>
                  </a:rPr>
                  <a:t>Regularization terms (norm): The regularization term here is called L2-norm. Linear regression that uses this loss function is also called Ridge regression.</a:t>
                </a:r>
              </a:p>
              <a:p>
                <a:endParaRPr lang="en-US" altLang="zh-CN" sz="2000" dirty="0">
                  <a:sym typeface="Huawei Sans" panose="020C0503030203020204" pitchFamily="34" charset="0"/>
                </a:endParaRPr>
              </a:p>
              <a:p>
                <a:endParaRPr lang="en-US" altLang="zh-CN" sz="2000" dirty="0">
                  <a:sym typeface="Huawei Sans" panose="020C0503030203020204" pitchFamily="34" charset="0"/>
                </a:endParaRPr>
              </a:p>
              <a:p>
                <a:r>
                  <a:rPr lang="en-US" sz="2000" dirty="0">
                    <a:sym typeface="Huawei Sans" panose="020C0503030203020204" pitchFamily="34" charset="0"/>
                  </a:rPr>
                  <a:t>Linear regression with absolute loss is called Lasso regression.</a:t>
                </a: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xfrm>
                <a:off x="731837" y="1052514"/>
                <a:ext cx="10728326" cy="3433425"/>
              </a:xfrm>
              <a:blipFill rotWithShape="0">
                <a:blip r:embed="rId4"/>
                <a:stretch>
                  <a:fillRect l="-227" t="-1599" r="-625" b="-3375"/>
                </a:stretch>
              </a:blipFill>
            </p:spPr>
            <p:txBody>
              <a:bodyPr/>
              <a:lstStyle/>
              <a:p>
                <a:r>
                  <a:rPr 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3591749964"/>
              </p:ext>
            </p:extLst>
          </p:nvPr>
        </p:nvGraphicFramePr>
        <p:xfrm>
          <a:off x="3667484" y="3582337"/>
          <a:ext cx="4670425" cy="792162"/>
        </p:xfrm>
        <a:graphic>
          <a:graphicData uri="http://schemas.openxmlformats.org/presentationml/2006/ole">
            <mc:AlternateContent xmlns:mc="http://schemas.openxmlformats.org/markup-compatibility/2006">
              <mc:Choice xmlns:v="urn:schemas-microsoft-com:vml" Requires="v">
                <p:oleObj name="Equation" r:id="rId5" imgW="2273040" imgH="393480" progId="Equation.DSMT4">
                  <p:embed/>
                </p:oleObj>
              </mc:Choice>
              <mc:Fallback>
                <p:oleObj name="Equation" r:id="rId5" imgW="2273040" imgH="393480" progId="Equation.DSMT4">
                  <p:embed/>
                  <p:pic>
                    <p:nvPicPr>
                      <p:cNvPr id="0" name=""/>
                      <p:cNvPicPr/>
                      <p:nvPr/>
                    </p:nvPicPr>
                    <p:blipFill>
                      <a:blip r:embed="rId6"/>
                      <a:stretch>
                        <a:fillRect/>
                      </a:stretch>
                    </p:blipFill>
                    <p:spPr>
                      <a:xfrm>
                        <a:off x="3667484" y="3582337"/>
                        <a:ext cx="4670425" cy="792162"/>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76384977"/>
              </p:ext>
            </p:extLst>
          </p:nvPr>
        </p:nvGraphicFramePr>
        <p:xfrm>
          <a:off x="3694471" y="5095335"/>
          <a:ext cx="4616450" cy="792162"/>
        </p:xfrm>
        <a:graphic>
          <a:graphicData uri="http://schemas.openxmlformats.org/presentationml/2006/ole">
            <mc:AlternateContent xmlns:mc="http://schemas.openxmlformats.org/markup-compatibility/2006">
              <mc:Choice xmlns:v="urn:schemas-microsoft-com:vml" Requires="v">
                <p:oleObj name="Equation" r:id="rId7" imgW="2247840" imgH="393480" progId="Equation.DSMT4">
                  <p:embed/>
                </p:oleObj>
              </mc:Choice>
              <mc:Fallback>
                <p:oleObj name="Equation" r:id="rId7" imgW="2247840" imgH="393480" progId="Equation.DSMT4">
                  <p:embed/>
                  <p:pic>
                    <p:nvPicPr>
                      <p:cNvPr id="0" name=""/>
                      <p:cNvPicPr/>
                      <p:nvPr/>
                    </p:nvPicPr>
                    <p:blipFill>
                      <a:blip r:embed="rId8"/>
                      <a:stretch>
                        <a:fillRect/>
                      </a:stretch>
                    </p:blipFill>
                    <p:spPr>
                      <a:xfrm>
                        <a:off x="3694471" y="5095335"/>
                        <a:ext cx="4616450" cy="792162"/>
                      </a:xfrm>
                      <a:prstGeom prst="rect">
                        <a:avLst/>
                      </a:prstGeom>
                    </p:spPr>
                  </p:pic>
                </p:oleObj>
              </mc:Fallback>
            </mc:AlternateContent>
          </a:graphicData>
        </a:graphic>
      </p:graphicFrame>
    </p:spTree>
    <p:extLst>
      <p:ext uri="{BB962C8B-B14F-4D97-AF65-F5344CB8AC3E}">
        <p14:creationId xmlns:p14="http://schemas.microsoft.com/office/powerpoint/2010/main" val="1116580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wrap="square">
            <a:noAutofit/>
          </a:bodyPr>
          <a:lstStyle/>
          <a:p>
            <a:r>
              <a:rPr lang="en-US">
                <a:sym typeface="Huawei Sans" panose="020C0503030203020204" pitchFamily="34" charset="0"/>
              </a:rPr>
              <a:t>Logistic Regression (1)</a:t>
            </a:r>
          </a:p>
        </p:txBody>
      </p:sp>
      <mc:AlternateContent xmlns:mc="http://schemas.openxmlformats.org/markup-compatibility/2006" xmlns:a14="http://schemas.microsoft.com/office/drawing/2010/main">
        <mc:Choice Requires="a14">
          <p:sp>
            <p:nvSpPr>
              <p:cNvPr id="3" name="文本占位符 2"/>
              <p:cNvSpPr>
                <a:spLocks noGrp="1"/>
              </p:cNvSpPr>
              <p:nvPr>
                <p:ph type="body" sz="quarter" idx="10"/>
              </p:nvPr>
            </p:nvSpPr>
            <p:spPr>
              <a:xfrm>
                <a:off x="731838" y="1052514"/>
                <a:ext cx="10728326" cy="4154187"/>
              </a:xfrm>
            </p:spPr>
            <p:txBody>
              <a:bodyPr wrap="square">
                <a:noAutofit/>
              </a:bodyPr>
              <a:lstStyle/>
              <a:p>
                <a:r>
                  <a:rPr lang="en-US" sz="2000" dirty="0">
                    <a:sym typeface="Huawei Sans" panose="020C0503030203020204" pitchFamily="34" charset="0"/>
                  </a:rPr>
                  <a:t>Logistic regression: The logistic regression model is used to solve classification problems. The model is defined as follows:</a:t>
                </a:r>
              </a:p>
              <a:p>
                <a:pPr marL="0" indent="0">
                  <a:buNone/>
                </a:pPr>
                <a14:m>
                  <m:oMathPara xmlns:m="http://schemas.openxmlformats.org/officeDocument/2006/math">
                    <m:oMathParaPr>
                      <m:jc m:val="center"/>
                    </m:oMathParaPr>
                    <m:oMath xmlns:m="http://schemas.openxmlformats.org/officeDocument/2006/math">
                      <m:r>
                        <a:rPr lang="en-US" altLang="zh-CN" sz="1600" i="1">
                          <a:latin typeface="Cambria Math" panose="02040503050406030204" pitchFamily="18" charset="0"/>
                          <a:cs typeface="+mn-ea"/>
                          <a:sym typeface="Huawei Sans" panose="020C0503030203020204" pitchFamily="34" charset="0"/>
                        </a:rPr>
                        <m:t>𝑃</m:t>
                      </m:r>
                      <m:d>
                        <m:dPr>
                          <m:ctrlPr>
                            <a:rPr lang="en-US" altLang="zh-CN" sz="1600" i="1">
                              <a:latin typeface="Cambria Math" panose="02040503050406030204" pitchFamily="18" charset="0"/>
                              <a:cs typeface="+mn-ea"/>
                              <a:sym typeface="Huawei Sans" panose="020C0503030203020204" pitchFamily="34" charset="0"/>
                            </a:rPr>
                          </m:ctrlPr>
                        </m:dPr>
                        <m:e>
                          <m:r>
                            <a:rPr lang="en-US" altLang="zh-CN" sz="1600" i="1">
                              <a:latin typeface="Cambria Math" panose="02040503050406030204" pitchFamily="18" charset="0"/>
                              <a:cs typeface="+mn-ea"/>
                              <a:sym typeface="Huawei Sans" panose="020C0503030203020204" pitchFamily="34" charset="0"/>
                            </a:rPr>
                            <m:t>𝑌</m:t>
                          </m:r>
                          <m:r>
                            <a:rPr lang="en-US" altLang="zh-CN" sz="1600" i="1">
                              <a:latin typeface="Cambria Math" panose="02040503050406030204" pitchFamily="18" charset="0"/>
                              <a:cs typeface="+mn-ea"/>
                              <a:sym typeface="Huawei Sans" panose="020C0503030203020204" pitchFamily="34" charset="0"/>
                            </a:rPr>
                            <m:t>=1</m:t>
                          </m:r>
                        </m:e>
                        <m:e>
                          <m:r>
                            <a:rPr lang="en-US" altLang="zh-CN" sz="1600" i="1">
                              <a:latin typeface="Cambria Math" panose="02040503050406030204" pitchFamily="18" charset="0"/>
                              <a:cs typeface="+mn-ea"/>
                              <a:sym typeface="Huawei Sans" panose="020C0503030203020204" pitchFamily="34" charset="0"/>
                            </a:rPr>
                            <m:t>𝑥</m:t>
                          </m:r>
                        </m:e>
                      </m:d>
                      <m:r>
                        <a:rPr lang="en-US" altLang="zh-CN" sz="1600" i="1">
                          <a:latin typeface="Cambria Math" panose="02040503050406030204" pitchFamily="18" charset="0"/>
                          <a:cs typeface="+mn-ea"/>
                          <a:sym typeface="Huawei Sans" panose="020C0503030203020204" pitchFamily="34" charset="0"/>
                        </a:rPr>
                        <m:t>=</m:t>
                      </m:r>
                      <m:f>
                        <m:fPr>
                          <m:ctrlPr>
                            <a:rPr lang="en-US" altLang="zh-CN" sz="1600" i="1">
                              <a:latin typeface="Cambria Math" panose="02040503050406030204" pitchFamily="18" charset="0"/>
                              <a:cs typeface="+mn-ea"/>
                              <a:sym typeface="Huawei Sans" panose="020C0503030203020204" pitchFamily="34" charset="0"/>
                            </a:rPr>
                          </m:ctrlPr>
                        </m:fPr>
                        <m:num>
                          <m:sSup>
                            <m:sSupPr>
                              <m:ctrlPr>
                                <a:rPr lang="en-US" altLang="zh-CN" sz="1600" i="1">
                                  <a:latin typeface="Cambria Math" panose="02040503050406030204" pitchFamily="18" charset="0"/>
                                  <a:cs typeface="+mn-ea"/>
                                  <a:sym typeface="Huawei Sans" panose="020C0503030203020204" pitchFamily="34" charset="0"/>
                                </a:rPr>
                              </m:ctrlPr>
                            </m:sSupPr>
                            <m:e>
                              <m:r>
                                <a:rPr lang="en-US" altLang="zh-CN" sz="1600" i="1">
                                  <a:latin typeface="Cambria Math" panose="02040503050406030204" pitchFamily="18" charset="0"/>
                                  <a:cs typeface="+mn-ea"/>
                                  <a:sym typeface="Huawei Sans" panose="020C0503030203020204" pitchFamily="34" charset="0"/>
                                </a:rPr>
                                <m:t>𝑒</m:t>
                              </m:r>
                            </m:e>
                            <m:sup>
                              <m:r>
                                <a:rPr lang="en-US" altLang="zh-CN" sz="1600" i="1">
                                  <a:latin typeface="Cambria Math" panose="02040503050406030204" pitchFamily="18" charset="0"/>
                                  <a:cs typeface="+mn-ea"/>
                                  <a:sym typeface="Huawei Sans" panose="020C0503030203020204" pitchFamily="34" charset="0"/>
                                </a:rPr>
                                <m:t>𝑤𝑥</m:t>
                              </m:r>
                              <m:r>
                                <a:rPr lang="en-US" altLang="zh-CN" sz="1600" i="1">
                                  <a:latin typeface="Cambria Math" panose="02040503050406030204" pitchFamily="18" charset="0"/>
                                  <a:cs typeface="+mn-ea"/>
                                  <a:sym typeface="Huawei Sans" panose="020C0503030203020204" pitchFamily="34" charset="0"/>
                                </a:rPr>
                                <m:t>+</m:t>
                              </m:r>
                              <m:r>
                                <a:rPr lang="en-US" altLang="zh-CN" sz="1600" i="1">
                                  <a:latin typeface="Cambria Math" panose="02040503050406030204" pitchFamily="18" charset="0"/>
                                  <a:cs typeface="+mn-ea"/>
                                  <a:sym typeface="Huawei Sans" panose="020C0503030203020204" pitchFamily="34" charset="0"/>
                                </a:rPr>
                                <m:t>𝑏</m:t>
                              </m:r>
                            </m:sup>
                          </m:sSup>
                        </m:num>
                        <m:den>
                          <m:r>
                            <a:rPr lang="en-US" altLang="zh-CN" sz="1600" i="1">
                              <a:latin typeface="Cambria Math" panose="02040503050406030204" pitchFamily="18" charset="0"/>
                              <a:cs typeface="+mn-ea"/>
                              <a:sym typeface="Huawei Sans" panose="020C0503030203020204" pitchFamily="34" charset="0"/>
                            </a:rPr>
                            <m:t>1+</m:t>
                          </m:r>
                          <m:sSup>
                            <m:sSupPr>
                              <m:ctrlPr>
                                <a:rPr lang="en-US" altLang="zh-CN" sz="1600" i="1">
                                  <a:latin typeface="Cambria Math" panose="02040503050406030204" pitchFamily="18" charset="0"/>
                                  <a:cs typeface="+mn-ea"/>
                                  <a:sym typeface="Huawei Sans" panose="020C0503030203020204" pitchFamily="34" charset="0"/>
                                </a:rPr>
                              </m:ctrlPr>
                            </m:sSupPr>
                            <m:e>
                              <m:r>
                                <a:rPr lang="en-US" altLang="zh-CN" sz="1600" i="1">
                                  <a:latin typeface="Cambria Math" panose="02040503050406030204" pitchFamily="18" charset="0"/>
                                  <a:cs typeface="+mn-ea"/>
                                  <a:sym typeface="Huawei Sans" panose="020C0503030203020204" pitchFamily="34" charset="0"/>
                                </a:rPr>
                                <m:t>𝑒</m:t>
                              </m:r>
                            </m:e>
                            <m:sup>
                              <m:r>
                                <a:rPr lang="en-US" altLang="zh-CN" sz="1600" i="1">
                                  <a:latin typeface="Cambria Math" panose="02040503050406030204" pitchFamily="18" charset="0"/>
                                  <a:cs typeface="+mn-ea"/>
                                  <a:sym typeface="Huawei Sans" panose="020C0503030203020204" pitchFamily="34" charset="0"/>
                                </a:rPr>
                                <m:t>𝑤𝑥</m:t>
                              </m:r>
                              <m:r>
                                <a:rPr lang="en-US" altLang="zh-CN" sz="1600" i="1">
                                  <a:latin typeface="Cambria Math" panose="02040503050406030204" pitchFamily="18" charset="0"/>
                                  <a:cs typeface="+mn-ea"/>
                                  <a:sym typeface="Huawei Sans" panose="020C0503030203020204" pitchFamily="34" charset="0"/>
                                </a:rPr>
                                <m:t>+</m:t>
                              </m:r>
                              <m:r>
                                <a:rPr lang="en-US" altLang="zh-CN" sz="1600" i="1">
                                  <a:latin typeface="Cambria Math" panose="02040503050406030204" pitchFamily="18" charset="0"/>
                                  <a:cs typeface="+mn-ea"/>
                                  <a:sym typeface="Huawei Sans" panose="020C0503030203020204" pitchFamily="34" charset="0"/>
                                </a:rPr>
                                <m:t>𝑏</m:t>
                              </m:r>
                            </m:sup>
                          </m:sSup>
                        </m:den>
                      </m:f>
                    </m:oMath>
                  </m:oMathPara>
                </a14:m>
                <a:endParaRPr lang="en-US" sz="2000" dirty="0">
                  <a:sym typeface="Huawei Sans" panose="020C0503030203020204" pitchFamily="34" charset="0"/>
                </a:endParaRPr>
              </a:p>
              <a:p>
                <a:pPr marL="0" indent="0">
                  <a:buNone/>
                </a:pPr>
                <a14:m>
                  <m:oMathPara xmlns:m="http://schemas.openxmlformats.org/officeDocument/2006/math">
                    <m:oMathParaPr>
                      <m:jc m:val="center"/>
                    </m:oMathParaPr>
                    <m:oMath xmlns:m="http://schemas.openxmlformats.org/officeDocument/2006/math">
                      <m:r>
                        <a:rPr lang="en-US" altLang="zh-CN" sz="1600" i="1">
                          <a:latin typeface="Cambria Math" panose="02040503050406030204" pitchFamily="18" charset="0"/>
                          <a:cs typeface="+mn-ea"/>
                          <a:sym typeface="Huawei Sans" panose="020C0503030203020204" pitchFamily="34" charset="0"/>
                        </a:rPr>
                        <m:t>𝑃</m:t>
                      </m:r>
                      <m:d>
                        <m:dPr>
                          <m:ctrlPr>
                            <a:rPr lang="en-US" altLang="zh-CN" sz="1600" i="1">
                              <a:latin typeface="Cambria Math" panose="02040503050406030204" pitchFamily="18" charset="0"/>
                              <a:cs typeface="+mn-ea"/>
                              <a:sym typeface="Huawei Sans" panose="020C0503030203020204" pitchFamily="34" charset="0"/>
                            </a:rPr>
                          </m:ctrlPr>
                        </m:dPr>
                        <m:e>
                          <m:r>
                            <a:rPr lang="en-US" altLang="zh-CN" sz="1600" i="1">
                              <a:latin typeface="Cambria Math" panose="02040503050406030204" pitchFamily="18" charset="0"/>
                              <a:cs typeface="+mn-ea"/>
                              <a:sym typeface="Huawei Sans" panose="020C0503030203020204" pitchFamily="34" charset="0"/>
                            </a:rPr>
                            <m:t>𝑌</m:t>
                          </m:r>
                          <m:r>
                            <a:rPr lang="en-US" altLang="zh-CN" sz="1600" i="1">
                              <a:latin typeface="Cambria Math" panose="02040503050406030204" pitchFamily="18" charset="0"/>
                              <a:cs typeface="+mn-ea"/>
                              <a:sym typeface="Huawei Sans" panose="020C0503030203020204" pitchFamily="34" charset="0"/>
                            </a:rPr>
                            <m:t>=0</m:t>
                          </m:r>
                        </m:e>
                        <m:e>
                          <m:r>
                            <a:rPr lang="en-US" altLang="zh-CN" sz="1600" i="1">
                              <a:latin typeface="Cambria Math" panose="02040503050406030204" pitchFamily="18" charset="0"/>
                              <a:cs typeface="+mn-ea"/>
                              <a:sym typeface="Huawei Sans" panose="020C0503030203020204" pitchFamily="34" charset="0"/>
                            </a:rPr>
                            <m:t>𝑥</m:t>
                          </m:r>
                        </m:e>
                      </m:d>
                      <m:r>
                        <a:rPr lang="en-US" altLang="zh-CN" sz="1600" i="1">
                          <a:latin typeface="Cambria Math" panose="02040503050406030204" pitchFamily="18" charset="0"/>
                          <a:cs typeface="+mn-ea"/>
                          <a:sym typeface="Huawei Sans" panose="020C0503030203020204" pitchFamily="34" charset="0"/>
                        </a:rPr>
                        <m:t>=</m:t>
                      </m:r>
                      <m:f>
                        <m:fPr>
                          <m:ctrlPr>
                            <a:rPr lang="en-US" altLang="zh-CN" sz="1600" i="1">
                              <a:latin typeface="Cambria Math" panose="02040503050406030204" pitchFamily="18" charset="0"/>
                              <a:cs typeface="+mn-ea"/>
                              <a:sym typeface="Huawei Sans" panose="020C0503030203020204" pitchFamily="34" charset="0"/>
                            </a:rPr>
                          </m:ctrlPr>
                        </m:fPr>
                        <m:num>
                          <m:r>
                            <a:rPr lang="en-US" altLang="zh-CN" sz="1600" i="1">
                              <a:latin typeface="Cambria Math" panose="02040503050406030204" pitchFamily="18" charset="0"/>
                              <a:cs typeface="+mn-ea"/>
                              <a:sym typeface="Huawei Sans" panose="020C0503030203020204" pitchFamily="34" charset="0"/>
                            </a:rPr>
                            <m:t>1</m:t>
                          </m:r>
                        </m:num>
                        <m:den>
                          <m:r>
                            <a:rPr lang="en-US" altLang="zh-CN" sz="1600" i="1">
                              <a:latin typeface="Cambria Math" panose="02040503050406030204" pitchFamily="18" charset="0"/>
                              <a:cs typeface="+mn-ea"/>
                              <a:sym typeface="Huawei Sans" panose="020C0503030203020204" pitchFamily="34" charset="0"/>
                            </a:rPr>
                            <m:t>1+</m:t>
                          </m:r>
                          <m:sSup>
                            <m:sSupPr>
                              <m:ctrlPr>
                                <a:rPr lang="en-US" altLang="zh-CN" sz="1600" i="1">
                                  <a:latin typeface="Cambria Math" panose="02040503050406030204" pitchFamily="18" charset="0"/>
                                  <a:cs typeface="+mn-ea"/>
                                  <a:sym typeface="Huawei Sans" panose="020C0503030203020204" pitchFamily="34" charset="0"/>
                                </a:rPr>
                              </m:ctrlPr>
                            </m:sSupPr>
                            <m:e>
                              <m:r>
                                <a:rPr lang="en-US" altLang="zh-CN" sz="1600" i="1">
                                  <a:latin typeface="Cambria Math" panose="02040503050406030204" pitchFamily="18" charset="0"/>
                                  <a:cs typeface="+mn-ea"/>
                                  <a:sym typeface="Huawei Sans" panose="020C0503030203020204" pitchFamily="34" charset="0"/>
                                </a:rPr>
                                <m:t>𝑒</m:t>
                              </m:r>
                            </m:e>
                            <m:sup>
                              <m:r>
                                <a:rPr lang="en-US" altLang="zh-CN" sz="1600" i="1">
                                  <a:latin typeface="Cambria Math" panose="02040503050406030204" pitchFamily="18" charset="0"/>
                                  <a:cs typeface="+mn-ea"/>
                                  <a:sym typeface="Huawei Sans" panose="020C0503030203020204" pitchFamily="34" charset="0"/>
                                </a:rPr>
                                <m:t>𝑤𝑥</m:t>
                              </m:r>
                              <m:r>
                                <a:rPr lang="en-US" altLang="zh-CN" sz="1600" i="1">
                                  <a:latin typeface="Cambria Math" panose="02040503050406030204" pitchFamily="18" charset="0"/>
                                  <a:cs typeface="+mn-ea"/>
                                  <a:sym typeface="Huawei Sans" panose="020C0503030203020204" pitchFamily="34" charset="0"/>
                                </a:rPr>
                                <m:t>+</m:t>
                              </m:r>
                              <m:r>
                                <a:rPr lang="en-US" altLang="zh-CN" sz="1600" i="1">
                                  <a:latin typeface="Cambria Math" panose="02040503050406030204" pitchFamily="18" charset="0"/>
                                  <a:cs typeface="+mn-ea"/>
                                  <a:sym typeface="Huawei Sans" panose="020C0503030203020204" pitchFamily="34" charset="0"/>
                                </a:rPr>
                                <m:t>𝑏</m:t>
                              </m:r>
                            </m:sup>
                          </m:sSup>
                        </m:den>
                      </m:f>
                    </m:oMath>
                  </m:oMathPara>
                </a14:m>
                <a:endParaRPr lang="en-US" sz="2000" dirty="0">
                  <a:sym typeface="Huawei Sans" panose="020C0503030203020204" pitchFamily="34" charset="0"/>
                </a:endParaRPr>
              </a:p>
              <a:p>
                <a:pPr marL="323850" indent="0">
                  <a:buNone/>
                </a:pPr>
                <a:r>
                  <a:rPr lang="en-US" sz="1600" dirty="0">
                    <a:sym typeface="Huawei Sans" panose="020C0503030203020204" pitchFamily="34" charset="0"/>
                  </a:rPr>
                  <a:t>where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𝑤</m:t>
                    </m:r>
                  </m:oMath>
                </a14:m>
                <a:r>
                  <a:rPr lang="en-US" sz="1600" dirty="0">
                    <a:sym typeface="Huawei Sans" panose="020C0503030203020204" pitchFamily="34" charset="0"/>
                  </a:rPr>
                  <a:t> indicates the weight,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𝑏</m:t>
                    </m:r>
                  </m:oMath>
                </a14:m>
                <a:r>
                  <a:rPr lang="en-US" sz="1600" dirty="0">
                    <a:sym typeface="Huawei Sans" panose="020C0503030203020204" pitchFamily="34" charset="0"/>
                  </a:rPr>
                  <a:t> indicates the bias, and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𝑤𝑥</m:t>
                    </m:r>
                    <m:r>
                      <a:rPr lang="en-US" altLang="zh-CN" sz="1600" i="1" dirty="0">
                        <a:latin typeface="Cambria Math" panose="02040503050406030204" pitchFamily="18" charset="0"/>
                        <a:cs typeface="+mn-ea"/>
                        <a:sym typeface="Huawei Sans" panose="020C0503030203020204" pitchFamily="34" charset="0"/>
                      </a:rPr>
                      <m:t>+</m:t>
                    </m:r>
                    <m:r>
                      <a:rPr lang="en-US" altLang="zh-CN" sz="1600" i="1" dirty="0">
                        <a:latin typeface="Cambria Math" panose="02040503050406030204" pitchFamily="18" charset="0"/>
                        <a:cs typeface="+mn-ea"/>
                        <a:sym typeface="Huawei Sans" panose="020C0503030203020204" pitchFamily="34" charset="0"/>
                      </a:rPr>
                      <m:t>𝑏</m:t>
                    </m:r>
                  </m:oMath>
                </a14:m>
                <a:r>
                  <a:rPr lang="en-US" sz="1600" dirty="0">
                    <a:sym typeface="Huawei Sans" panose="020C0503030203020204" pitchFamily="34" charset="0"/>
                  </a:rPr>
                  <a:t> is regarded as the linear function of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𝑥</m:t>
                    </m:r>
                  </m:oMath>
                </a14:m>
                <a:r>
                  <a:rPr lang="en-US" sz="1600" dirty="0">
                    <a:sym typeface="Huawei Sans" panose="020C0503030203020204" pitchFamily="34" charset="0"/>
                  </a:rPr>
                  <a:t>. Compare the preceding two probability values. The class with a higher probability value is the class of </a:t>
                </a:r>
                <a14:m>
                  <m:oMath xmlns:m="http://schemas.openxmlformats.org/officeDocument/2006/math">
                    <m:r>
                      <a:rPr lang="en-US" altLang="zh-CN" sz="1600" i="1" dirty="0">
                        <a:latin typeface="Cambria Math" panose="02040503050406030204" pitchFamily="18" charset="0"/>
                        <a:cs typeface="+mn-ea"/>
                        <a:sym typeface="Huawei Sans" panose="020C0503030203020204" pitchFamily="34" charset="0"/>
                      </a:rPr>
                      <m:t>𝑥</m:t>
                    </m:r>
                  </m:oMath>
                </a14:m>
                <a:r>
                  <a:rPr lang="en-US" sz="1600" dirty="0">
                    <a:sym typeface="Huawei Sans" panose="020C0503030203020204" pitchFamily="34" charset="0"/>
                  </a:rPr>
                  <a:t>. </a:t>
                </a:r>
              </a:p>
              <a:p>
                <a:endParaRPr lang="zh-CN" altLang="en-US" sz="1400" dirty="0">
                  <a:sym typeface="Huawei Sans" panose="020C0503030203020204" pitchFamily="34" charset="0"/>
                </a:endParaRPr>
              </a:p>
              <a:p>
                <a:endParaRPr lang="en-US" sz="1800" dirty="0">
                  <a:sym typeface="Huawei Sans" panose="020C0503030203020204" pitchFamily="34" charset="0"/>
                </a:endParaRPr>
              </a:p>
            </p:txBody>
          </p:sp>
        </mc:Choice>
        <mc:Fallback xmlns="">
          <p:sp>
            <p:nvSpPr>
              <p:cNvPr id="3" name="文本占位符 2"/>
              <p:cNvSpPr>
                <a:spLocks noGrp="1" noRot="1" noChangeAspect="1" noMove="1" noResize="1" noEditPoints="1" noAdjustHandles="1" noChangeArrowheads="1" noChangeShapeType="1" noTextEdit="1"/>
              </p:cNvSpPr>
              <p:nvPr>
                <p:ph type="body" sz="quarter" idx="10"/>
              </p:nvPr>
            </p:nvSpPr>
            <p:spPr>
              <a:xfrm>
                <a:off x="731838" y="1052514"/>
                <a:ext cx="10728326" cy="4154187"/>
              </a:xfrm>
              <a:blipFill rotWithShape="0">
                <a:blip r:embed="rId3"/>
                <a:stretch>
                  <a:fillRect l="-227" r="-341"/>
                </a:stretch>
              </a:blipFill>
            </p:spPr>
            <p:txBody>
              <a:bodyPr/>
              <a:lstStyle/>
              <a:p>
                <a:r>
                  <a:rPr lang="en-US">
                    <a:noFill/>
                  </a:rPr>
                  <a:t> </a:t>
                </a:r>
              </a:p>
            </p:txBody>
          </p:sp>
        </mc:Fallback>
      </mc:AlternateContent>
      <p:pic>
        <p:nvPicPr>
          <p:cNvPr id="7" name="图片 6"/>
          <p:cNvPicPr>
            <a:picLocks noChangeAspect="1"/>
          </p:cNvPicPr>
          <p:nvPr/>
        </p:nvPicPr>
        <p:blipFill>
          <a:blip r:embed="rId4"/>
          <a:stretch>
            <a:fillRect/>
          </a:stretch>
        </p:blipFill>
        <p:spPr>
          <a:xfrm>
            <a:off x="4848225" y="4380077"/>
            <a:ext cx="3073302" cy="1973097"/>
          </a:xfrm>
          <a:prstGeom prst="rect">
            <a:avLst/>
          </a:prstGeom>
        </p:spPr>
      </p:pic>
    </p:spTree>
    <p:extLst>
      <p:ext uri="{BB962C8B-B14F-4D97-AF65-F5344CB8AC3E}">
        <p14:creationId xmlns:p14="http://schemas.microsoft.com/office/powerpoint/2010/main" val="171099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CC226774B8D87F4D92D9D1F6859ED44E" ma:contentTypeVersion="0" ma:contentTypeDescription="新建文档。" ma:contentTypeScope="" ma:versionID="15bce46875ac2ce7cb7e987677f92eb8">
  <xsd:schema xmlns:xsd="http://www.w3.org/2001/XMLSchema" xmlns:xs="http://www.w3.org/2001/XMLSchema" xmlns:p="http://schemas.microsoft.com/office/2006/metadata/properties" targetNamespace="http://schemas.microsoft.com/office/2006/metadata/properties" ma:root="true" ma:fieldsID="9adfd09ad98667f9c194c646e975416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0EFEAE-CE38-4782-874C-F0C04452BAF1}">
  <ds:schemaRefs>
    <ds:schemaRef ds:uri="http://schemas.microsoft.com/sharepoint/v3/contenttype/forms"/>
  </ds:schemaRefs>
</ds:datastoreItem>
</file>

<file path=customXml/itemProps2.xml><?xml version="1.0" encoding="utf-8"?>
<ds:datastoreItem xmlns:ds="http://schemas.openxmlformats.org/officeDocument/2006/customXml" ds:itemID="{A527E5C0-0FFA-4F2E-A77F-FFF32C86F9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2296AD3-5121-4DF6-8150-62C25C031437}">
  <ds:schemaRefs>
    <ds:schemaRef ds:uri="http://purl.org/dc/elements/1.1/"/>
    <ds:schemaRef ds:uri="http://purl.org/dc/dcmitype/"/>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Circuit</Template>
  <TotalTime>4525</TotalTime>
  <Words>6792</Words>
  <Application>Microsoft Office PowerPoint</Application>
  <PresentationFormat>Widescreen</PresentationFormat>
  <Paragraphs>628</Paragraphs>
  <Slides>64</Slides>
  <Notes>62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64</vt:i4>
      </vt:variant>
    </vt:vector>
  </HeadingPairs>
  <TitlesOfParts>
    <vt:vector size="74" baseType="lpstr">
      <vt:lpstr>微软雅黑</vt:lpstr>
      <vt:lpstr>MS PGothic</vt:lpstr>
      <vt:lpstr>Arial</vt:lpstr>
      <vt:lpstr>Cambria Math</vt:lpstr>
      <vt:lpstr>Huawei Sans</vt:lpstr>
      <vt:lpstr>Tw Cen MT</vt:lpstr>
      <vt:lpstr>Wingdings</vt:lpstr>
      <vt:lpstr>Circuit</vt:lpstr>
      <vt:lpstr>Equation</vt:lpstr>
      <vt:lpstr>Bitmap Image</vt:lpstr>
      <vt:lpstr>Machine Learning</vt:lpstr>
      <vt:lpstr>PowerPoint Presentation</vt:lpstr>
      <vt:lpstr>PowerPoint Presentation</vt:lpstr>
      <vt:lpstr>Machine Learning Algorithm Overview</vt:lpstr>
      <vt:lpstr>Linear Regression (1)</vt:lpstr>
      <vt:lpstr>Linear Regression (2)</vt:lpstr>
      <vt:lpstr>Linear Regression Extension - Polynomial Regression</vt:lpstr>
      <vt:lpstr>Linear Regression and Overfitting Prevention</vt:lpstr>
      <vt:lpstr>Logistic Regression (1)</vt:lpstr>
      <vt:lpstr>Logistic Regression (2)</vt:lpstr>
      <vt:lpstr>Logistic Regression Extension - Softmax Function (1)</vt:lpstr>
      <vt:lpstr>Logistic Regression Extension - Softmax Function (2)</vt:lpstr>
      <vt:lpstr>Logistic Regression Extension - Softmax Function (3)</vt:lpstr>
      <vt:lpstr>Naïve Bayes classification</vt:lpstr>
      <vt:lpstr>Naïve Bayes classification (cont.)</vt:lpstr>
      <vt:lpstr>Naïve Bayes classification (cont.)</vt:lpstr>
      <vt:lpstr>Naïve Bayes classification (cont.)</vt:lpstr>
      <vt:lpstr>Naïve Bayes classification (cont.)</vt:lpstr>
      <vt:lpstr>Naïve Bayes classification (cont.)</vt:lpstr>
      <vt:lpstr>Naïve Bayes classification (cont.)</vt:lpstr>
      <vt:lpstr>Naïve Bayes classification (cont.)</vt:lpstr>
      <vt:lpstr>Decision Tree</vt:lpstr>
      <vt:lpstr>Decision Tree Structure</vt:lpstr>
      <vt:lpstr>Key Points of Decision Tree Construction</vt:lpstr>
      <vt:lpstr>Decision Tree Construction Process</vt:lpstr>
      <vt:lpstr>Decision Tree Example</vt:lpstr>
      <vt:lpstr>Decision tree (cont.)</vt:lpstr>
      <vt:lpstr>Decision tree (cont.)</vt:lpstr>
      <vt:lpstr>Decision tree (cont.)</vt:lpstr>
      <vt:lpstr>Decision tree (cont.)</vt:lpstr>
      <vt:lpstr>SVM</vt:lpstr>
      <vt:lpstr>Linear SVM (1)</vt:lpstr>
      <vt:lpstr>Linear SVM (2)</vt:lpstr>
      <vt:lpstr>Nonlinear SVM (1)</vt:lpstr>
      <vt:lpstr>Nonlinear SVM (2)</vt:lpstr>
      <vt:lpstr>KNN Algorithm (1)</vt:lpstr>
      <vt:lpstr>KNN Algorithm (2)</vt:lpstr>
      <vt:lpstr>KNN Algorithm (3)</vt:lpstr>
      <vt:lpstr>Ensemble Learning</vt:lpstr>
      <vt:lpstr>Classification of Ensemble Learning</vt:lpstr>
      <vt:lpstr>Ensemble Methods in Machine Learning (1)</vt:lpstr>
      <vt:lpstr>Ensemble Methods in Machine Learning (2)</vt:lpstr>
      <vt:lpstr>Unsupervised Learning - K-means</vt:lpstr>
      <vt:lpstr>K-mean clustering</vt:lpstr>
      <vt:lpstr>K-means clustering (cont.)</vt:lpstr>
      <vt:lpstr>K-means clustering (cont.)</vt:lpstr>
      <vt:lpstr>K-means clustering (cont.)</vt:lpstr>
      <vt:lpstr>K-means clustering (cont.)</vt:lpstr>
      <vt:lpstr>K-means clustering (cont.)</vt:lpstr>
      <vt:lpstr>K-means clustering (cont.)</vt:lpstr>
      <vt:lpstr>K-means clustering (cont.)</vt:lpstr>
      <vt:lpstr>K-means Issues</vt:lpstr>
      <vt:lpstr>WCSS</vt:lpstr>
      <vt:lpstr>Unsupervised Learning - Hierarchical Clustering</vt:lpstr>
      <vt:lpstr>PowerPoint Presentation</vt:lpstr>
      <vt:lpstr>Comprehensive Case</vt:lpstr>
      <vt:lpstr>Problem Analysis</vt:lpstr>
      <vt:lpstr>Goal of Linear Regression</vt:lpstr>
      <vt:lpstr>Loss Function of Linear Regression</vt:lpstr>
      <vt:lpstr>Gradient Descent Method</vt:lpstr>
      <vt:lpstr>Iteration Example</vt:lpstr>
      <vt:lpstr>Model Debugging and Application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Khaled Naguib</cp:lastModifiedBy>
  <cp:revision>154</cp:revision>
  <dcterms:created xsi:type="dcterms:W3CDTF">2018-11-29T10:16:29Z</dcterms:created>
  <dcterms:modified xsi:type="dcterms:W3CDTF">2023-01-27T20:44:54Z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(3)nDwnBlYhGiWGMPOM6P1BLhh1i9qyEFVEa7MzMC9+b9TtYVY19CRbxkf4nxz1LVgkHkMBgTZ4
D7KfoRlazXtkUvnuT8sIKUeVxHKQXBHujatZbCg33S/Qv1t0GC5zC5PwW/kdJWyytShL01rj
0AmZlgjdytSXUqEAcNjQYlTzrua0QuQo6nxOcm+OWoDsk0gaeoRDi7zvI2QijsgA6REKikU2
u28qWKMfH9gdyGn7H9</vt:lpwstr>
  </property>
  <property fmtid="{D5CDD505-2E9C-101B-9397-08002B2CF9AE}" pid="3" name="_2015_ms_pID_7253431">
    <vt:lpwstr>adtC1fWWxdSgmrxlsXHLlsgexdNehbX5YPQ/X6s9LjVfr/0QeXjseK
UGGZvvoqfKg2rI5ehutFLKkX8nW0rsIW8QHntCJQtKQ7UW5qUGLo7gdH89Vvk+WMfMwG5tYz
mYHuQELw3CAEk2GpOglqUiPigkJgrQAdU7ZDNj6RXg3L1NLCDk4grFiWsezy5kvFXFxooC/9
2aTp5tvppeb8l3N1L/hJzQge2s+X09mMe+z9</vt:lpwstr>
  </property>
  <property fmtid="{D5CDD505-2E9C-101B-9397-08002B2CF9AE}" pid="4" name="_2015_ms_pID_7253432">
    <vt:lpwstr>yg==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